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8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32" r:id="rId2"/>
    <p:sldMasterId id="2147483744" r:id="rId3"/>
    <p:sldMasterId id="2147483756" r:id="rId4"/>
  </p:sldMasterIdLst>
  <p:notesMasterIdLst>
    <p:notesMasterId r:id="rId93"/>
  </p:notesMasterIdLst>
  <p:sldIdLst>
    <p:sldId id="659" r:id="rId5"/>
    <p:sldId id="725" r:id="rId6"/>
    <p:sldId id="731" r:id="rId7"/>
    <p:sldId id="732" r:id="rId8"/>
    <p:sldId id="734" r:id="rId9"/>
    <p:sldId id="733" r:id="rId10"/>
    <p:sldId id="663" r:id="rId11"/>
    <p:sldId id="594" r:id="rId12"/>
    <p:sldId id="595" r:id="rId13"/>
    <p:sldId id="664" r:id="rId14"/>
    <p:sldId id="665" r:id="rId15"/>
    <p:sldId id="666" r:id="rId16"/>
    <p:sldId id="668" r:id="rId17"/>
    <p:sldId id="736" r:id="rId18"/>
    <p:sldId id="672" r:id="rId19"/>
    <p:sldId id="737" r:id="rId20"/>
    <p:sldId id="716" r:id="rId21"/>
    <p:sldId id="722" r:id="rId22"/>
    <p:sldId id="667" r:id="rId23"/>
    <p:sldId id="669" r:id="rId24"/>
    <p:sldId id="674" r:id="rId25"/>
    <p:sldId id="677" r:id="rId26"/>
    <p:sldId id="780" r:id="rId27"/>
    <p:sldId id="735" r:id="rId28"/>
    <p:sldId id="744" r:id="rId29"/>
    <p:sldId id="743" r:id="rId30"/>
    <p:sldId id="661" r:id="rId31"/>
    <p:sldId id="709" r:id="rId32"/>
    <p:sldId id="739" r:id="rId33"/>
    <p:sldId id="740" r:id="rId34"/>
    <p:sldId id="676" r:id="rId35"/>
    <p:sldId id="618" r:id="rId36"/>
    <p:sldId id="619" r:id="rId37"/>
    <p:sldId id="750" r:id="rId38"/>
    <p:sldId id="751" r:id="rId39"/>
    <p:sldId id="657" r:id="rId40"/>
    <p:sldId id="616" r:id="rId41"/>
    <p:sldId id="695" r:id="rId42"/>
    <p:sldId id="694" r:id="rId43"/>
    <p:sldId id="705" r:id="rId44"/>
    <p:sldId id="682" r:id="rId45"/>
    <p:sldId id="745" r:id="rId46"/>
    <p:sldId id="747" r:id="rId47"/>
    <p:sldId id="753" r:id="rId48"/>
    <p:sldId id="761" r:id="rId49"/>
    <p:sldId id="763" r:id="rId50"/>
    <p:sldId id="765" r:id="rId51"/>
    <p:sldId id="764" r:id="rId52"/>
    <p:sldId id="767" r:id="rId53"/>
    <p:sldId id="693" r:id="rId54"/>
    <p:sldId id="681" r:id="rId55"/>
    <p:sldId id="696" r:id="rId56"/>
    <p:sldId id="771" r:id="rId57"/>
    <p:sldId id="697" r:id="rId58"/>
    <p:sldId id="698" r:id="rId59"/>
    <p:sldId id="700" r:id="rId60"/>
    <p:sldId id="701" r:id="rId61"/>
    <p:sldId id="702" r:id="rId62"/>
    <p:sldId id="703" r:id="rId63"/>
    <p:sldId id="717" r:id="rId64"/>
    <p:sldId id="704" r:id="rId65"/>
    <p:sldId id="712" r:id="rId66"/>
    <p:sldId id="713" r:id="rId67"/>
    <p:sldId id="781" r:id="rId68"/>
    <p:sldId id="692" r:id="rId69"/>
    <p:sldId id="773" r:id="rId70"/>
    <p:sldId id="769" r:id="rId71"/>
    <p:sldId id="706" r:id="rId72"/>
    <p:sldId id="691" r:id="rId73"/>
    <p:sldId id="685" r:id="rId74"/>
    <p:sldId id="686" r:id="rId75"/>
    <p:sldId id="715" r:id="rId76"/>
    <p:sldId id="720" r:id="rId77"/>
    <p:sldId id="774" r:id="rId78"/>
    <p:sldId id="775" r:id="rId79"/>
    <p:sldId id="776" r:id="rId80"/>
    <p:sldId id="777" r:id="rId81"/>
    <p:sldId id="353" r:id="rId82"/>
    <p:sldId id="354" r:id="rId83"/>
    <p:sldId id="543" r:id="rId84"/>
    <p:sldId id="752" r:id="rId85"/>
    <p:sldId id="654" r:id="rId86"/>
    <p:sldId id="544" r:id="rId87"/>
    <p:sldId id="545" r:id="rId88"/>
    <p:sldId id="546" r:id="rId89"/>
    <p:sldId id="778" r:id="rId90"/>
    <p:sldId id="549" r:id="rId91"/>
    <p:sldId id="288" r:id="rId92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charset="0"/>
        <a:ea typeface="Arial" charset="0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charset="0"/>
        <a:ea typeface="Arial" charset="0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charset="0"/>
        <a:ea typeface="Arial" charset="0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charset="0"/>
        <a:ea typeface="Arial" charset="0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charset="0"/>
        <a:ea typeface="Arial" charset="0"/>
        <a:cs typeface="Arial" charset="0"/>
      </a:defRPr>
    </a:lvl5pPr>
    <a:lvl6pPr marL="2286000" algn="l" defTabSz="457200" rtl="0" eaLnBrk="1" latinLnBrk="0" hangingPunct="1">
      <a:defRPr kumimoji="1" kern="1200">
        <a:solidFill>
          <a:schemeClr val="tx1"/>
        </a:solidFill>
        <a:latin typeface="Calibri" charset="0"/>
        <a:ea typeface="Arial" charset="0"/>
        <a:cs typeface="Arial" charset="0"/>
      </a:defRPr>
    </a:lvl6pPr>
    <a:lvl7pPr marL="2743200" algn="l" defTabSz="457200" rtl="0" eaLnBrk="1" latinLnBrk="0" hangingPunct="1">
      <a:defRPr kumimoji="1" kern="1200">
        <a:solidFill>
          <a:schemeClr val="tx1"/>
        </a:solidFill>
        <a:latin typeface="Calibri" charset="0"/>
        <a:ea typeface="Arial" charset="0"/>
        <a:cs typeface="Arial" charset="0"/>
      </a:defRPr>
    </a:lvl7pPr>
    <a:lvl8pPr marL="3200400" algn="l" defTabSz="457200" rtl="0" eaLnBrk="1" latinLnBrk="0" hangingPunct="1">
      <a:defRPr kumimoji="1" kern="1200">
        <a:solidFill>
          <a:schemeClr val="tx1"/>
        </a:solidFill>
        <a:latin typeface="Calibri" charset="0"/>
        <a:ea typeface="Arial" charset="0"/>
        <a:cs typeface="Arial" charset="0"/>
      </a:defRPr>
    </a:lvl8pPr>
    <a:lvl9pPr marL="3657600" algn="l" defTabSz="457200" rtl="0" eaLnBrk="1" latinLnBrk="0" hangingPunct="1">
      <a:defRPr kumimoji="1" kern="1200">
        <a:solidFill>
          <a:schemeClr val="tx1"/>
        </a:solidFill>
        <a:latin typeface="Calibri" charset="0"/>
        <a:ea typeface="Arial" charset="0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31F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35" autoAdjust="0"/>
    <p:restoredTop sz="94660"/>
  </p:normalViewPr>
  <p:slideViewPr>
    <p:cSldViewPr>
      <p:cViewPr varScale="1">
        <p:scale>
          <a:sx n="68" d="100"/>
          <a:sy n="68" d="100"/>
        </p:scale>
        <p:origin x="1228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76" Type="http://schemas.openxmlformats.org/officeDocument/2006/relationships/slide" Target="slides/slide72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97" Type="http://schemas.openxmlformats.org/officeDocument/2006/relationships/tableStyles" Target="tableStyles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87" Type="http://schemas.openxmlformats.org/officeDocument/2006/relationships/slide" Target="slides/slide83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90" Type="http://schemas.openxmlformats.org/officeDocument/2006/relationships/slide" Target="slides/slide86.xml"/><Relationship Id="rId95" Type="http://schemas.openxmlformats.org/officeDocument/2006/relationships/viewProps" Target="viewProp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93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91" Type="http://schemas.openxmlformats.org/officeDocument/2006/relationships/slide" Target="slides/slide87.xml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kkostjuk\Documents\&#1059;&#1085;&#1080;&#1074;&#1077;&#1088;&#1089;&#1080;&#1090;&#1077;&#1090;&#1089;&#1082;&#1072;&#1103;%20&#1073;&#1080;&#1073;&#1083;&#1080;&#1086;&#1090;&#1077;&#1082;&#1072;\&#1055;&#1088;&#1086;&#1076;&#1074;&#1080;&#1078;&#1077;&#1085;&#1080;&#1077;%20&#1059;&#1041;\&#1052;&#1072;&#1088;&#1082;&#1077;&#1090;&#1080;&#1085;&#1075;\&#1057;&#1090;&#1072;&#1090;&#1080;&#1089;&#1090;&#1080;&#1095;&#1077;&#1089;&#1082;&#1080;&#1077;%20&#1087;&#1086;&#1082;&#1072;&#1079;&#1072;&#1090;&#1077;&#1083;&#1080;%20&#1069;&#1041;&#1057;%202016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Жанры!$C$2:$C$31</c:f>
              <c:strCache>
                <c:ptCount val="30"/>
                <c:pt idx="0">
                  <c:v>Учебники и учебные пособия для ВУЗов</c:v>
                </c:pt>
                <c:pt idx="1">
                  <c:v>Научные монографии</c:v>
                </c:pt>
                <c:pt idx="2">
                  <c:v>Учебная литература для ВУЗов</c:v>
                </c:pt>
                <c:pt idx="3">
                  <c:v>Научная литература</c:v>
                </c:pt>
                <c:pt idx="4">
                  <c:v>Научные работы</c:v>
                </c:pt>
                <c:pt idx="5">
                  <c:v>Студенческая работа</c:v>
                </c:pt>
                <c:pt idx="6">
                  <c:v>Профессиональная литература</c:v>
                </c:pt>
                <c:pt idx="7">
                  <c:v>Методическая литература</c:v>
                </c:pt>
                <c:pt idx="8">
                  <c:v>Научно-популярная литература</c:v>
                </c:pt>
                <c:pt idx="9">
                  <c:v>Справочно-энциклопедическая литература</c:v>
                </c:pt>
                <c:pt idx="10">
                  <c:v>Периодические издания</c:v>
                </c:pt>
                <c:pt idx="11">
                  <c:v>Публицистика</c:v>
                </c:pt>
                <c:pt idx="12">
                  <c:v>Популярная литература</c:v>
                </c:pt>
                <c:pt idx="13">
                  <c:v>Учебная литература для ССУЗов</c:v>
                </c:pt>
                <c:pt idx="14">
                  <c:v>Проза</c:v>
                </c:pt>
                <c:pt idx="15">
                  <c:v>Учебное пособие для профессионалов</c:v>
                </c:pt>
                <c:pt idx="16">
                  <c:v>Школьная литература</c:v>
                </c:pt>
                <c:pt idx="17">
                  <c:v>Официальные документы</c:v>
                </c:pt>
                <c:pt idx="18">
                  <c:v>Дневники, мемуары, письма</c:v>
                </c:pt>
                <c:pt idx="19">
                  <c:v>Историко-документальная литература</c:v>
                </c:pt>
                <c:pt idx="20">
                  <c:v>Малые жанры</c:v>
                </c:pt>
                <c:pt idx="21">
                  <c:v>Иллюстрированные издания</c:v>
                </c:pt>
                <c:pt idx="22">
                  <c:v>Религиозная литература</c:v>
                </c:pt>
                <c:pt idx="23">
                  <c:v>Детская литература</c:v>
                </c:pt>
                <c:pt idx="24">
                  <c:v>Поэзия</c:v>
                </c:pt>
                <c:pt idx="25">
                  <c:v>Драматургия</c:v>
                </c:pt>
                <c:pt idx="26">
                  <c:v>Детская учебная литература</c:v>
                </c:pt>
                <c:pt idx="27">
                  <c:v>Фольклор</c:v>
                </c:pt>
                <c:pt idx="28">
                  <c:v>Картографические издания</c:v>
                </c:pt>
                <c:pt idx="29">
                  <c:v>Путеводители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5BB-4CE4-B00F-379CF330690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5BB-4CE4-B00F-379CF330690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F5BB-4CE4-B00F-379CF3306908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F5BB-4CE4-B00F-379CF3306908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F5BB-4CE4-B00F-379CF3306908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F5BB-4CE4-B00F-379CF3306908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F5BB-4CE4-B00F-379CF3306908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F5BB-4CE4-B00F-379CF3306908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F5BB-4CE4-B00F-379CF3306908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F5BB-4CE4-B00F-379CF3306908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F5BB-4CE4-B00F-379CF3306908}"/>
              </c:ext>
            </c:extLst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7-F5BB-4CE4-B00F-379CF3306908}"/>
              </c:ext>
            </c:extLst>
          </c:dPt>
          <c:dPt>
            <c:idx val="12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9-F5BB-4CE4-B00F-379CF3306908}"/>
              </c:ext>
            </c:extLst>
          </c:dPt>
          <c:dPt>
            <c:idx val="13"/>
            <c:bubble3D val="0"/>
            <c:spPr>
              <a:solidFill>
                <a:schemeClr val="accent2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B-F5BB-4CE4-B00F-379CF3306908}"/>
              </c:ext>
            </c:extLst>
          </c:dPt>
          <c:dPt>
            <c:idx val="14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D-F5BB-4CE4-B00F-379CF3306908}"/>
              </c:ext>
            </c:extLst>
          </c:dPt>
          <c:dPt>
            <c:idx val="15"/>
            <c:bubble3D val="0"/>
            <c:spPr>
              <a:solidFill>
                <a:schemeClr val="accent4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F-F5BB-4CE4-B00F-379CF3306908}"/>
              </c:ext>
            </c:extLst>
          </c:dPt>
          <c:dPt>
            <c:idx val="16"/>
            <c:bubble3D val="0"/>
            <c:spPr>
              <a:solidFill>
                <a:schemeClr val="accent5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1-F5BB-4CE4-B00F-379CF3306908}"/>
              </c:ext>
            </c:extLst>
          </c:dPt>
          <c:dPt>
            <c:idx val="17"/>
            <c:bubble3D val="0"/>
            <c:spPr>
              <a:solidFill>
                <a:schemeClr val="accent6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3-F5BB-4CE4-B00F-379CF3306908}"/>
              </c:ext>
            </c:extLst>
          </c:dPt>
          <c:dPt>
            <c:idx val="18"/>
            <c:bubble3D val="0"/>
            <c:spPr>
              <a:solidFill>
                <a:schemeClr val="accent1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5-F5BB-4CE4-B00F-379CF3306908}"/>
              </c:ext>
            </c:extLst>
          </c:dPt>
          <c:dPt>
            <c:idx val="19"/>
            <c:bubble3D val="0"/>
            <c:spPr>
              <a:solidFill>
                <a:schemeClr val="accent2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7-F5BB-4CE4-B00F-379CF3306908}"/>
              </c:ext>
            </c:extLst>
          </c:dPt>
          <c:dPt>
            <c:idx val="20"/>
            <c:bubble3D val="0"/>
            <c:spPr>
              <a:solidFill>
                <a:schemeClr val="accent3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9-F5BB-4CE4-B00F-379CF3306908}"/>
              </c:ext>
            </c:extLst>
          </c:dPt>
          <c:dPt>
            <c:idx val="21"/>
            <c:bubble3D val="0"/>
            <c:spPr>
              <a:solidFill>
                <a:schemeClr val="accent4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B-F5BB-4CE4-B00F-379CF3306908}"/>
              </c:ext>
            </c:extLst>
          </c:dPt>
          <c:dPt>
            <c:idx val="22"/>
            <c:bubble3D val="0"/>
            <c:spPr>
              <a:solidFill>
                <a:schemeClr val="accent5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D-F5BB-4CE4-B00F-379CF3306908}"/>
              </c:ext>
            </c:extLst>
          </c:dPt>
          <c:dPt>
            <c:idx val="23"/>
            <c:bubble3D val="0"/>
            <c:spPr>
              <a:solidFill>
                <a:schemeClr val="accent6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F-F5BB-4CE4-B00F-379CF3306908}"/>
              </c:ext>
            </c:extLst>
          </c:dPt>
          <c:dPt>
            <c:idx val="24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1-F5BB-4CE4-B00F-379CF3306908}"/>
              </c:ext>
            </c:extLst>
          </c:dPt>
          <c:dPt>
            <c:idx val="25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3-F5BB-4CE4-B00F-379CF3306908}"/>
              </c:ext>
            </c:extLst>
          </c:dPt>
          <c:dPt>
            <c:idx val="26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5-F5BB-4CE4-B00F-379CF3306908}"/>
              </c:ext>
            </c:extLst>
          </c:dPt>
          <c:dPt>
            <c:idx val="27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7-F5BB-4CE4-B00F-379CF3306908}"/>
              </c:ext>
            </c:extLst>
          </c:dPt>
          <c:dPt>
            <c:idx val="28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9-F5BB-4CE4-B00F-379CF3306908}"/>
              </c:ext>
            </c:extLst>
          </c:dPt>
          <c:dPt>
            <c:idx val="29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B-F5BB-4CE4-B00F-379CF330690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multiLvlStrRef>
              <c:f>Жанры!$A$2:$C$31</c:f>
              <c:multiLvlStrCache>
                <c:ptCount val="30"/>
                <c:lvl>
                  <c:pt idx="0">
                    <c:v>Учебники и учебные пособия для ВУЗов</c:v>
                  </c:pt>
                  <c:pt idx="1">
                    <c:v>Научные монографии</c:v>
                  </c:pt>
                  <c:pt idx="2">
                    <c:v>Учебная литература для ВУЗов</c:v>
                  </c:pt>
                  <c:pt idx="3">
                    <c:v>Научная литература</c:v>
                  </c:pt>
                  <c:pt idx="4">
                    <c:v>Научные работы</c:v>
                  </c:pt>
                  <c:pt idx="5">
                    <c:v>Студенческая работа</c:v>
                  </c:pt>
                  <c:pt idx="6">
                    <c:v>Профессиональная литература</c:v>
                  </c:pt>
                  <c:pt idx="7">
                    <c:v>Методическая литература</c:v>
                  </c:pt>
                  <c:pt idx="8">
                    <c:v>Научно-популярная литература</c:v>
                  </c:pt>
                  <c:pt idx="9">
                    <c:v>Справочно-энциклопедическая литература</c:v>
                  </c:pt>
                  <c:pt idx="10">
                    <c:v>Периодические издания</c:v>
                  </c:pt>
                  <c:pt idx="11">
                    <c:v>Публицистика</c:v>
                  </c:pt>
                  <c:pt idx="12">
                    <c:v>Популярная литература</c:v>
                  </c:pt>
                  <c:pt idx="13">
                    <c:v>Учебная литература для ССУЗов</c:v>
                  </c:pt>
                  <c:pt idx="14">
                    <c:v>Проза</c:v>
                  </c:pt>
                  <c:pt idx="15">
                    <c:v>Учебное пособие для профессионалов</c:v>
                  </c:pt>
                  <c:pt idx="16">
                    <c:v>Школьная литература</c:v>
                  </c:pt>
                  <c:pt idx="17">
                    <c:v>Официальные документы</c:v>
                  </c:pt>
                  <c:pt idx="18">
                    <c:v>Дневники, мемуары, письма</c:v>
                  </c:pt>
                  <c:pt idx="19">
                    <c:v>Историко-документальная литература</c:v>
                  </c:pt>
                  <c:pt idx="20">
                    <c:v>Малые жанры</c:v>
                  </c:pt>
                  <c:pt idx="21">
                    <c:v>Иллюстрированные издания</c:v>
                  </c:pt>
                  <c:pt idx="22">
                    <c:v>Религиозная литература</c:v>
                  </c:pt>
                  <c:pt idx="23">
                    <c:v>Детская литература</c:v>
                  </c:pt>
                  <c:pt idx="24">
                    <c:v>Поэзия</c:v>
                  </c:pt>
                  <c:pt idx="25">
                    <c:v>Драматургия</c:v>
                  </c:pt>
                  <c:pt idx="26">
                    <c:v>Детская учебная литература</c:v>
                  </c:pt>
                  <c:pt idx="27">
                    <c:v>Фольклор</c:v>
                  </c:pt>
                  <c:pt idx="28">
                    <c:v>Картографические издания</c:v>
                  </c:pt>
                  <c:pt idx="29">
                    <c:v>Путеводители</c:v>
                  </c:pt>
                </c:lvl>
                <c:lvl>
                  <c:pt idx="0">
                    <c:v>11</c:v>
                  </c:pt>
                  <c:pt idx="1">
                    <c:v>68</c:v>
                  </c:pt>
                  <c:pt idx="2">
                    <c:v>37</c:v>
                  </c:pt>
                  <c:pt idx="3">
                    <c:v>7</c:v>
                  </c:pt>
                  <c:pt idx="4">
                    <c:v>45</c:v>
                  </c:pt>
                  <c:pt idx="5">
                    <c:v>327</c:v>
                  </c:pt>
                  <c:pt idx="6">
                    <c:v>101</c:v>
                  </c:pt>
                  <c:pt idx="7">
                    <c:v>21</c:v>
                  </c:pt>
                  <c:pt idx="8">
                    <c:v>96</c:v>
                  </c:pt>
                  <c:pt idx="9">
                    <c:v>69</c:v>
                  </c:pt>
                  <c:pt idx="10">
                    <c:v>115</c:v>
                  </c:pt>
                  <c:pt idx="11">
                    <c:v>5</c:v>
                  </c:pt>
                  <c:pt idx="12">
                    <c:v>82</c:v>
                  </c:pt>
                  <c:pt idx="13">
                    <c:v>294</c:v>
                  </c:pt>
                  <c:pt idx="14">
                    <c:v>16</c:v>
                  </c:pt>
                  <c:pt idx="15">
                    <c:v>326</c:v>
                  </c:pt>
                  <c:pt idx="16">
                    <c:v>292</c:v>
                  </c:pt>
                  <c:pt idx="17">
                    <c:v>54</c:v>
                  </c:pt>
                  <c:pt idx="18">
                    <c:v>22</c:v>
                  </c:pt>
                  <c:pt idx="19">
                    <c:v>49</c:v>
                  </c:pt>
                  <c:pt idx="20">
                    <c:v>17</c:v>
                  </c:pt>
                  <c:pt idx="21">
                    <c:v>81</c:v>
                  </c:pt>
                  <c:pt idx="22">
                    <c:v>24</c:v>
                  </c:pt>
                  <c:pt idx="23">
                    <c:v>300</c:v>
                  </c:pt>
                  <c:pt idx="24">
                    <c:v>13</c:v>
                  </c:pt>
                  <c:pt idx="25">
                    <c:v>10</c:v>
                  </c:pt>
                  <c:pt idx="26">
                    <c:v>125</c:v>
                  </c:pt>
                  <c:pt idx="27">
                    <c:v>2</c:v>
                  </c:pt>
                  <c:pt idx="28">
                    <c:v>94</c:v>
                  </c:pt>
                  <c:pt idx="29">
                    <c:v>324</c:v>
                  </c:pt>
                </c:lvl>
                <c:lvl>
                  <c:pt idx="0">
                    <c:v>1</c:v>
                  </c:pt>
                  <c:pt idx="1">
                    <c:v>2</c:v>
                  </c:pt>
                  <c:pt idx="2">
                    <c:v>3</c:v>
                  </c:pt>
                  <c:pt idx="3">
                    <c:v>4</c:v>
                  </c:pt>
                  <c:pt idx="4">
                    <c:v>5</c:v>
                  </c:pt>
                  <c:pt idx="5">
                    <c:v>6</c:v>
                  </c:pt>
                  <c:pt idx="6">
                    <c:v>7</c:v>
                  </c:pt>
                  <c:pt idx="7">
                    <c:v>8</c:v>
                  </c:pt>
                  <c:pt idx="8">
                    <c:v>9</c:v>
                  </c:pt>
                  <c:pt idx="9">
                    <c:v>10</c:v>
                  </c:pt>
                  <c:pt idx="10">
                    <c:v>11</c:v>
                  </c:pt>
                  <c:pt idx="11">
                    <c:v>12</c:v>
                  </c:pt>
                  <c:pt idx="12">
                    <c:v>13</c:v>
                  </c:pt>
                  <c:pt idx="13">
                    <c:v>14</c:v>
                  </c:pt>
                  <c:pt idx="14">
                    <c:v>15</c:v>
                  </c:pt>
                  <c:pt idx="15">
                    <c:v>16</c:v>
                  </c:pt>
                  <c:pt idx="16">
                    <c:v>17</c:v>
                  </c:pt>
                  <c:pt idx="17">
                    <c:v>18</c:v>
                  </c:pt>
                  <c:pt idx="18">
                    <c:v>19</c:v>
                  </c:pt>
                  <c:pt idx="19">
                    <c:v>20</c:v>
                  </c:pt>
                  <c:pt idx="20">
                    <c:v>21</c:v>
                  </c:pt>
                  <c:pt idx="21">
                    <c:v>22</c:v>
                  </c:pt>
                  <c:pt idx="22">
                    <c:v>23</c:v>
                  </c:pt>
                  <c:pt idx="23">
                    <c:v>24</c:v>
                  </c:pt>
                  <c:pt idx="24">
                    <c:v>25</c:v>
                  </c:pt>
                  <c:pt idx="25">
                    <c:v>26</c:v>
                  </c:pt>
                  <c:pt idx="26">
                    <c:v>27</c:v>
                  </c:pt>
                  <c:pt idx="27">
                    <c:v>28</c:v>
                  </c:pt>
                  <c:pt idx="28">
                    <c:v>29</c:v>
                  </c:pt>
                  <c:pt idx="29">
                    <c:v>30</c:v>
                  </c:pt>
                </c:lvl>
              </c:multiLvlStrCache>
            </c:multiLvlStrRef>
          </c:cat>
          <c:val>
            <c:numRef>
              <c:f>Жанры!$D$2:$D$31</c:f>
              <c:numCache>
                <c:formatCode>General</c:formatCode>
                <c:ptCount val="30"/>
                <c:pt idx="0">
                  <c:v>15286848</c:v>
                </c:pt>
                <c:pt idx="1">
                  <c:v>3440733</c:v>
                </c:pt>
                <c:pt idx="2">
                  <c:v>2660387</c:v>
                </c:pt>
                <c:pt idx="3">
                  <c:v>2399627</c:v>
                </c:pt>
                <c:pt idx="4">
                  <c:v>1409346</c:v>
                </c:pt>
                <c:pt idx="5">
                  <c:v>1392491</c:v>
                </c:pt>
                <c:pt idx="6">
                  <c:v>1296364</c:v>
                </c:pt>
                <c:pt idx="7">
                  <c:v>797522</c:v>
                </c:pt>
                <c:pt idx="8">
                  <c:v>552557</c:v>
                </c:pt>
                <c:pt idx="9">
                  <c:v>495593</c:v>
                </c:pt>
                <c:pt idx="10">
                  <c:v>425751</c:v>
                </c:pt>
                <c:pt idx="11">
                  <c:v>315580</c:v>
                </c:pt>
                <c:pt idx="12">
                  <c:v>214734</c:v>
                </c:pt>
                <c:pt idx="13">
                  <c:v>200067</c:v>
                </c:pt>
                <c:pt idx="14">
                  <c:v>191899</c:v>
                </c:pt>
                <c:pt idx="15">
                  <c:v>177234</c:v>
                </c:pt>
                <c:pt idx="16">
                  <c:v>161943</c:v>
                </c:pt>
                <c:pt idx="17">
                  <c:v>150567</c:v>
                </c:pt>
                <c:pt idx="18">
                  <c:v>120646</c:v>
                </c:pt>
                <c:pt idx="19">
                  <c:v>83807</c:v>
                </c:pt>
                <c:pt idx="20">
                  <c:v>72761</c:v>
                </c:pt>
                <c:pt idx="21">
                  <c:v>71819</c:v>
                </c:pt>
                <c:pt idx="22">
                  <c:v>66812</c:v>
                </c:pt>
                <c:pt idx="23">
                  <c:v>39893</c:v>
                </c:pt>
                <c:pt idx="24">
                  <c:v>35841</c:v>
                </c:pt>
                <c:pt idx="25">
                  <c:v>30042</c:v>
                </c:pt>
                <c:pt idx="26">
                  <c:v>26858</c:v>
                </c:pt>
                <c:pt idx="27">
                  <c:v>22782</c:v>
                </c:pt>
                <c:pt idx="28">
                  <c:v>6121</c:v>
                </c:pt>
                <c:pt idx="29">
                  <c:v>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C-F5BB-4CE4-B00F-379CF3306908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image" Target="../media/image9.png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image" Target="../media/image9.png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5_3">
  <dgm:title val=""/>
  <dgm:desc val=""/>
  <dgm:catLst>
    <dgm:cat type="accent5" pri="11300"/>
  </dgm:catLst>
  <dgm:styleLbl name="node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shade val="80000"/>
      </a:schemeClr>
      <a:schemeClr val="accent5">
        <a:tint val="7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/>
    <dgm:txEffectClrLst/>
  </dgm:styleLbl>
  <dgm:styleLbl name="ln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9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8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14E75BE-A255-6A4C-A81B-578E307FF40F}" type="doc">
      <dgm:prSet loTypeId="urn:microsoft.com/office/officeart/2005/8/layout/vList3" loCatId="" qsTypeId="urn:microsoft.com/office/officeart/2005/8/quickstyle/simple3" qsCatId="simple" csTypeId="urn:microsoft.com/office/officeart/2005/8/colors/accent3_4" csCatId="accent3" phldr="1"/>
      <dgm:spPr/>
      <dgm:t>
        <a:bodyPr/>
        <a:lstStyle/>
        <a:p>
          <a:endParaRPr lang="ru-RU"/>
        </a:p>
      </dgm:t>
    </dgm:pt>
    <dgm:pt modelId="{A0298BEA-65DC-C84A-8905-700336AB830B}">
      <dgm:prSet phldrT="[Текст]"/>
      <dgm:spPr/>
      <dgm:t>
        <a:bodyPr/>
        <a:lstStyle/>
        <a:p>
          <a:r>
            <a:rPr lang="ru-RU" dirty="0"/>
            <a:t>Современная научная литература</a:t>
          </a:r>
        </a:p>
      </dgm:t>
    </dgm:pt>
    <dgm:pt modelId="{28A46B90-F2FE-9E4B-BE28-F170A72E116D}" type="parTrans" cxnId="{5C57F272-9C2C-7B48-A6CC-7F4D8D352318}">
      <dgm:prSet/>
      <dgm:spPr/>
      <dgm:t>
        <a:bodyPr/>
        <a:lstStyle/>
        <a:p>
          <a:endParaRPr lang="ru-RU"/>
        </a:p>
      </dgm:t>
    </dgm:pt>
    <dgm:pt modelId="{6F54DE68-6CCA-6448-AAC7-84C5612FA69A}" type="sibTrans" cxnId="{5C57F272-9C2C-7B48-A6CC-7F4D8D352318}">
      <dgm:prSet/>
      <dgm:spPr/>
      <dgm:t>
        <a:bodyPr/>
        <a:lstStyle/>
        <a:p>
          <a:endParaRPr lang="ru-RU"/>
        </a:p>
      </dgm:t>
    </dgm:pt>
    <dgm:pt modelId="{A6AB8D07-597B-F94D-AD60-B706FD474C06}">
      <dgm:prSet phldrT="[Текст]"/>
      <dgm:spPr/>
      <dgm:t>
        <a:bodyPr/>
        <a:lstStyle/>
        <a:p>
          <a:r>
            <a:rPr lang="ru-RU" dirty="0"/>
            <a:t>Оригиналы и первоисточники</a:t>
          </a:r>
        </a:p>
      </dgm:t>
    </dgm:pt>
    <dgm:pt modelId="{B9D97754-B485-FB47-A989-D3B4BA5B2D93}" type="parTrans" cxnId="{589F75E9-A6A2-D443-9713-43BD81D96CC6}">
      <dgm:prSet/>
      <dgm:spPr/>
      <dgm:t>
        <a:bodyPr/>
        <a:lstStyle/>
        <a:p>
          <a:endParaRPr lang="ru-RU"/>
        </a:p>
      </dgm:t>
    </dgm:pt>
    <dgm:pt modelId="{EA38099F-14B7-4A49-926F-3739C9DE980D}" type="sibTrans" cxnId="{589F75E9-A6A2-D443-9713-43BD81D96CC6}">
      <dgm:prSet/>
      <dgm:spPr/>
      <dgm:t>
        <a:bodyPr/>
        <a:lstStyle/>
        <a:p>
          <a:endParaRPr lang="ru-RU"/>
        </a:p>
      </dgm:t>
    </dgm:pt>
    <dgm:pt modelId="{58DAF185-EBC4-1F45-8985-349A4DF7B7D1}">
      <dgm:prSet/>
      <dgm:spPr/>
      <dgm:t>
        <a:bodyPr/>
        <a:lstStyle/>
        <a:p>
          <a:r>
            <a:rPr lang="ru-RU" dirty="0"/>
            <a:t>Периодика</a:t>
          </a:r>
        </a:p>
      </dgm:t>
    </dgm:pt>
    <dgm:pt modelId="{616BFBCF-364B-5C43-838B-4F3B5747A008}" type="parTrans" cxnId="{48AABAB9-E553-134F-A5F9-3DCE5103A740}">
      <dgm:prSet/>
      <dgm:spPr/>
      <dgm:t>
        <a:bodyPr/>
        <a:lstStyle/>
        <a:p>
          <a:endParaRPr lang="ru-RU"/>
        </a:p>
      </dgm:t>
    </dgm:pt>
    <dgm:pt modelId="{13F355BC-83C0-0C48-B394-C6091E7B8FD3}" type="sibTrans" cxnId="{48AABAB9-E553-134F-A5F9-3DCE5103A740}">
      <dgm:prSet/>
      <dgm:spPr/>
      <dgm:t>
        <a:bodyPr/>
        <a:lstStyle/>
        <a:p>
          <a:endParaRPr lang="ru-RU"/>
        </a:p>
      </dgm:t>
    </dgm:pt>
    <dgm:pt modelId="{BC2E326E-A099-D949-BE3C-24D8453BE74F}">
      <dgm:prSet/>
      <dgm:spPr/>
      <dgm:t>
        <a:bodyPr/>
        <a:lstStyle/>
        <a:p>
          <a:r>
            <a:rPr lang="ru-RU" dirty="0"/>
            <a:t>Научная классика</a:t>
          </a:r>
        </a:p>
      </dgm:t>
    </dgm:pt>
    <dgm:pt modelId="{87D959D8-A604-7C43-A090-1C9993C0B6AB}" type="parTrans" cxnId="{CAE6BE93-AC0A-0541-84E3-EEC594CE5E98}">
      <dgm:prSet/>
      <dgm:spPr/>
      <dgm:t>
        <a:bodyPr/>
        <a:lstStyle/>
        <a:p>
          <a:endParaRPr lang="ru-RU"/>
        </a:p>
      </dgm:t>
    </dgm:pt>
    <dgm:pt modelId="{8B550D6A-4752-384E-B20F-8AB0A1368B3A}" type="sibTrans" cxnId="{CAE6BE93-AC0A-0541-84E3-EEC594CE5E98}">
      <dgm:prSet/>
      <dgm:spPr/>
      <dgm:t>
        <a:bodyPr/>
        <a:lstStyle/>
        <a:p>
          <a:endParaRPr lang="ru-RU"/>
        </a:p>
      </dgm:t>
    </dgm:pt>
    <dgm:pt modelId="{2CD1CE26-E05E-9248-89C6-280AE3C54873}">
      <dgm:prSet/>
      <dgm:spPr/>
      <dgm:t>
        <a:bodyPr/>
        <a:lstStyle/>
        <a:p>
          <a:r>
            <a:rPr lang="ru-RU" dirty="0"/>
            <a:t>Студенческие работы</a:t>
          </a:r>
        </a:p>
      </dgm:t>
    </dgm:pt>
    <dgm:pt modelId="{20F54D7B-7D2E-104E-ACB5-E73A73808674}" type="parTrans" cxnId="{0B4B45F1-8679-C449-8248-7023F0BC4BBA}">
      <dgm:prSet/>
      <dgm:spPr/>
      <dgm:t>
        <a:bodyPr/>
        <a:lstStyle/>
        <a:p>
          <a:endParaRPr lang="ru-RU"/>
        </a:p>
      </dgm:t>
    </dgm:pt>
    <dgm:pt modelId="{40914B0E-08B8-E641-9D2E-86F6B63E1959}" type="sibTrans" cxnId="{0B4B45F1-8679-C449-8248-7023F0BC4BBA}">
      <dgm:prSet/>
      <dgm:spPr/>
      <dgm:t>
        <a:bodyPr/>
        <a:lstStyle/>
        <a:p>
          <a:endParaRPr lang="ru-RU"/>
        </a:p>
      </dgm:t>
    </dgm:pt>
    <dgm:pt modelId="{0C394FCC-1008-DF47-B768-C313F142E7F7}">
      <dgm:prSet/>
      <dgm:spPr/>
      <dgm:t>
        <a:bodyPr/>
        <a:lstStyle/>
        <a:p>
          <a:r>
            <a:rPr lang="ru-RU" dirty="0"/>
            <a:t>Обучающие Мультимедиа</a:t>
          </a:r>
        </a:p>
      </dgm:t>
    </dgm:pt>
    <dgm:pt modelId="{3954CE1C-4879-9543-B164-E1EB6A46E66B}" type="parTrans" cxnId="{B55051A4-BC39-924C-9151-A3A2F967DAF6}">
      <dgm:prSet/>
      <dgm:spPr/>
      <dgm:t>
        <a:bodyPr/>
        <a:lstStyle/>
        <a:p>
          <a:endParaRPr lang="ru-RU"/>
        </a:p>
      </dgm:t>
    </dgm:pt>
    <dgm:pt modelId="{9FDBA024-D594-6F4C-AA3E-04E76CB8FAFC}" type="sibTrans" cxnId="{B55051A4-BC39-924C-9151-A3A2F967DAF6}">
      <dgm:prSet/>
      <dgm:spPr/>
      <dgm:t>
        <a:bodyPr/>
        <a:lstStyle/>
        <a:p>
          <a:endParaRPr lang="ru-RU"/>
        </a:p>
      </dgm:t>
    </dgm:pt>
    <dgm:pt modelId="{CFCA6111-621D-CF49-BE7E-A0AA0192BBF7}">
      <dgm:prSet phldrT="[Текст]"/>
      <dgm:spPr/>
      <dgm:t>
        <a:bodyPr/>
        <a:lstStyle/>
        <a:p>
          <a:r>
            <a:rPr lang="ru-RU" dirty="0"/>
            <a:t>Эксклюзивные издательства</a:t>
          </a:r>
        </a:p>
      </dgm:t>
    </dgm:pt>
    <dgm:pt modelId="{7C851455-EC17-B146-AF83-6CB4E11C7EA1}" type="parTrans" cxnId="{7F8CF3B0-549B-4248-A4A2-C282F278C1BE}">
      <dgm:prSet/>
      <dgm:spPr/>
      <dgm:t>
        <a:bodyPr/>
        <a:lstStyle/>
        <a:p>
          <a:endParaRPr lang="ru-RU"/>
        </a:p>
      </dgm:t>
    </dgm:pt>
    <dgm:pt modelId="{5E26AFB0-824C-4041-9B3F-35031D9D0001}" type="sibTrans" cxnId="{7F8CF3B0-549B-4248-A4A2-C282F278C1BE}">
      <dgm:prSet/>
      <dgm:spPr/>
      <dgm:t>
        <a:bodyPr/>
        <a:lstStyle/>
        <a:p>
          <a:endParaRPr lang="ru-RU"/>
        </a:p>
      </dgm:t>
    </dgm:pt>
    <dgm:pt modelId="{8FC9CE69-7C89-7343-957F-A60081EB4CE5}" type="pres">
      <dgm:prSet presAssocID="{814E75BE-A255-6A4C-A81B-578E307FF40F}" presName="linearFlow" presStyleCnt="0">
        <dgm:presLayoutVars>
          <dgm:dir/>
          <dgm:resizeHandles val="exact"/>
        </dgm:presLayoutVars>
      </dgm:prSet>
      <dgm:spPr/>
    </dgm:pt>
    <dgm:pt modelId="{3C991256-C577-124A-BBF2-DE83AF6A5842}" type="pres">
      <dgm:prSet presAssocID="{CFCA6111-621D-CF49-BE7E-A0AA0192BBF7}" presName="composite" presStyleCnt="0"/>
      <dgm:spPr/>
    </dgm:pt>
    <dgm:pt modelId="{A53FBF1B-5F17-E44D-A47F-5D80D049FE21}" type="pres">
      <dgm:prSet presAssocID="{CFCA6111-621D-CF49-BE7E-A0AA0192BBF7}" presName="imgShp" presStyleLbl="fgImgPlace1" presStyleIdx="0" presStyleCnt="7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5D8B4387-0C39-4641-8E88-FE8DA26EC7AB}" type="pres">
      <dgm:prSet presAssocID="{CFCA6111-621D-CF49-BE7E-A0AA0192BBF7}" presName="txShp" presStyleLbl="node1" presStyleIdx="0" presStyleCnt="7">
        <dgm:presLayoutVars>
          <dgm:bulletEnabled val="1"/>
        </dgm:presLayoutVars>
      </dgm:prSet>
      <dgm:spPr/>
    </dgm:pt>
    <dgm:pt modelId="{B3A182A0-6A27-C142-8ECA-E6AC5EB8DEC1}" type="pres">
      <dgm:prSet presAssocID="{5E26AFB0-824C-4041-9B3F-35031D9D0001}" presName="spacing" presStyleCnt="0"/>
      <dgm:spPr/>
    </dgm:pt>
    <dgm:pt modelId="{53726E75-FDD0-4E4C-82A3-C3BD689929C2}" type="pres">
      <dgm:prSet presAssocID="{A0298BEA-65DC-C84A-8905-700336AB830B}" presName="composite" presStyleCnt="0"/>
      <dgm:spPr/>
    </dgm:pt>
    <dgm:pt modelId="{8E5362FB-62EC-1C48-A39D-518E131AF00D}" type="pres">
      <dgm:prSet presAssocID="{A0298BEA-65DC-C84A-8905-700336AB830B}" presName="imgShp" presStyleLbl="fgImgPlace1" presStyleIdx="1" presStyleCnt="7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B13547BE-0C94-FF43-BF72-3A9D871034DE}" type="pres">
      <dgm:prSet presAssocID="{A0298BEA-65DC-C84A-8905-700336AB830B}" presName="txShp" presStyleLbl="node1" presStyleIdx="1" presStyleCnt="7">
        <dgm:presLayoutVars>
          <dgm:bulletEnabled val="1"/>
        </dgm:presLayoutVars>
      </dgm:prSet>
      <dgm:spPr/>
    </dgm:pt>
    <dgm:pt modelId="{66B587A7-6460-2C42-AAA0-E49F0840030A}" type="pres">
      <dgm:prSet presAssocID="{6F54DE68-6CCA-6448-AAC7-84C5612FA69A}" presName="spacing" presStyleCnt="0"/>
      <dgm:spPr/>
    </dgm:pt>
    <dgm:pt modelId="{474BF89C-8612-344A-9A3A-CB58FDE0677E}" type="pres">
      <dgm:prSet presAssocID="{A6AB8D07-597B-F94D-AD60-B706FD474C06}" presName="composite" presStyleCnt="0"/>
      <dgm:spPr/>
    </dgm:pt>
    <dgm:pt modelId="{2E7B359A-467C-EA4B-967E-12C759AC4A3A}" type="pres">
      <dgm:prSet presAssocID="{A6AB8D07-597B-F94D-AD60-B706FD474C06}" presName="imgShp" presStyleLbl="fgImgPlace1" presStyleIdx="2" presStyleCnt="7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2E6641E8-77E1-9B4D-B4C3-88B5504ABD5C}" type="pres">
      <dgm:prSet presAssocID="{A6AB8D07-597B-F94D-AD60-B706FD474C06}" presName="txShp" presStyleLbl="node1" presStyleIdx="2" presStyleCnt="7">
        <dgm:presLayoutVars>
          <dgm:bulletEnabled val="1"/>
        </dgm:presLayoutVars>
      </dgm:prSet>
      <dgm:spPr/>
    </dgm:pt>
    <dgm:pt modelId="{FE855252-F789-9C40-AD26-8BDC41CA3129}" type="pres">
      <dgm:prSet presAssocID="{EA38099F-14B7-4A49-926F-3739C9DE980D}" presName="spacing" presStyleCnt="0"/>
      <dgm:spPr/>
    </dgm:pt>
    <dgm:pt modelId="{3D1B6ECF-1875-5B48-B96C-0DC0007331D9}" type="pres">
      <dgm:prSet presAssocID="{58DAF185-EBC4-1F45-8985-349A4DF7B7D1}" presName="composite" presStyleCnt="0"/>
      <dgm:spPr/>
    </dgm:pt>
    <dgm:pt modelId="{A819A5B6-C99C-364C-B826-BD6C24742A2A}" type="pres">
      <dgm:prSet presAssocID="{58DAF185-EBC4-1F45-8985-349A4DF7B7D1}" presName="imgShp" presStyleLbl="fgImgPlace1" presStyleIdx="3" presStyleCnt="7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F4EFA811-60E6-2643-9430-B4467480AE92}" type="pres">
      <dgm:prSet presAssocID="{58DAF185-EBC4-1F45-8985-349A4DF7B7D1}" presName="txShp" presStyleLbl="node1" presStyleIdx="3" presStyleCnt="7">
        <dgm:presLayoutVars>
          <dgm:bulletEnabled val="1"/>
        </dgm:presLayoutVars>
      </dgm:prSet>
      <dgm:spPr/>
    </dgm:pt>
    <dgm:pt modelId="{46BC079A-4B92-1940-A202-3D5FF6C59C20}" type="pres">
      <dgm:prSet presAssocID="{13F355BC-83C0-0C48-B394-C6091E7B8FD3}" presName="spacing" presStyleCnt="0"/>
      <dgm:spPr/>
    </dgm:pt>
    <dgm:pt modelId="{5E37DE5F-8F53-4D46-9C3F-F4C79A41F523}" type="pres">
      <dgm:prSet presAssocID="{BC2E326E-A099-D949-BE3C-24D8453BE74F}" presName="composite" presStyleCnt="0"/>
      <dgm:spPr/>
    </dgm:pt>
    <dgm:pt modelId="{C02D4A68-AA74-DF43-934E-26D67BD44BBD}" type="pres">
      <dgm:prSet presAssocID="{BC2E326E-A099-D949-BE3C-24D8453BE74F}" presName="imgShp" presStyleLbl="fgImgPlace1" presStyleIdx="4" presStyleCnt="7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  <dgm:pt modelId="{F25DCC46-27B7-9A43-8429-332AC460CC72}" type="pres">
      <dgm:prSet presAssocID="{BC2E326E-A099-D949-BE3C-24D8453BE74F}" presName="txShp" presStyleLbl="node1" presStyleIdx="4" presStyleCnt="7">
        <dgm:presLayoutVars>
          <dgm:bulletEnabled val="1"/>
        </dgm:presLayoutVars>
      </dgm:prSet>
      <dgm:spPr/>
    </dgm:pt>
    <dgm:pt modelId="{F1C324F6-45BC-AE4E-BB08-706BD3A3A75A}" type="pres">
      <dgm:prSet presAssocID="{8B550D6A-4752-384E-B20F-8AB0A1368B3A}" presName="spacing" presStyleCnt="0"/>
      <dgm:spPr/>
    </dgm:pt>
    <dgm:pt modelId="{8F0295DB-C86F-5044-A34F-331CD3C5DF18}" type="pres">
      <dgm:prSet presAssocID="{2CD1CE26-E05E-9248-89C6-280AE3C54873}" presName="composite" presStyleCnt="0"/>
      <dgm:spPr/>
    </dgm:pt>
    <dgm:pt modelId="{A2DEFBA9-E904-C544-81AB-A0CA9D94C9F3}" type="pres">
      <dgm:prSet presAssocID="{2CD1CE26-E05E-9248-89C6-280AE3C54873}" presName="imgShp" presStyleLbl="fgImgPlace1" presStyleIdx="5" presStyleCnt="7"/>
      <dgm:spPr>
        <a:blipFill rotWithShape="1">
          <a:blip xmlns:r="http://schemas.openxmlformats.org/officeDocument/2006/relationships" r:embed="rId6"/>
          <a:stretch>
            <a:fillRect/>
          </a:stretch>
        </a:blipFill>
      </dgm:spPr>
    </dgm:pt>
    <dgm:pt modelId="{2F4B5EF9-23C1-0E44-A515-42ADEE01CF9B}" type="pres">
      <dgm:prSet presAssocID="{2CD1CE26-E05E-9248-89C6-280AE3C54873}" presName="txShp" presStyleLbl="node1" presStyleIdx="5" presStyleCnt="7">
        <dgm:presLayoutVars>
          <dgm:bulletEnabled val="1"/>
        </dgm:presLayoutVars>
      </dgm:prSet>
      <dgm:spPr/>
    </dgm:pt>
    <dgm:pt modelId="{52AC465E-7557-214E-AA4C-86F3F3A10BC9}" type="pres">
      <dgm:prSet presAssocID="{40914B0E-08B8-E641-9D2E-86F6B63E1959}" presName="spacing" presStyleCnt="0"/>
      <dgm:spPr/>
    </dgm:pt>
    <dgm:pt modelId="{4B48DCA0-B4F0-524D-823B-C41AABACDA41}" type="pres">
      <dgm:prSet presAssocID="{0C394FCC-1008-DF47-B768-C313F142E7F7}" presName="composite" presStyleCnt="0"/>
      <dgm:spPr/>
    </dgm:pt>
    <dgm:pt modelId="{461ADC80-2561-D14E-BECF-648AD3A3EA6E}" type="pres">
      <dgm:prSet presAssocID="{0C394FCC-1008-DF47-B768-C313F142E7F7}" presName="imgShp" presStyleLbl="fgImgPlace1" presStyleIdx="6" presStyleCnt="7"/>
      <dgm:spPr>
        <a:blipFill rotWithShape="1">
          <a:blip xmlns:r="http://schemas.openxmlformats.org/officeDocument/2006/relationships" r:embed="rId7"/>
          <a:stretch>
            <a:fillRect/>
          </a:stretch>
        </a:blipFill>
      </dgm:spPr>
    </dgm:pt>
    <dgm:pt modelId="{521FD0D1-AB9B-CF4E-AF4C-D666C7FD4583}" type="pres">
      <dgm:prSet presAssocID="{0C394FCC-1008-DF47-B768-C313F142E7F7}" presName="txShp" presStyleLbl="node1" presStyleIdx="6" presStyleCnt="7">
        <dgm:presLayoutVars>
          <dgm:bulletEnabled val="1"/>
        </dgm:presLayoutVars>
      </dgm:prSet>
      <dgm:spPr/>
    </dgm:pt>
  </dgm:ptLst>
  <dgm:cxnLst>
    <dgm:cxn modelId="{81C5D310-45BB-F741-B410-5C66575EE77E}" type="presOf" srcId="{814E75BE-A255-6A4C-A81B-578E307FF40F}" destId="{8FC9CE69-7C89-7343-957F-A60081EB4CE5}" srcOrd="0" destOrd="0" presId="urn:microsoft.com/office/officeart/2005/8/layout/vList3"/>
    <dgm:cxn modelId="{DDF6BF24-8419-2840-A1DB-9DD43246CB81}" type="presOf" srcId="{BC2E326E-A099-D949-BE3C-24D8453BE74F}" destId="{F25DCC46-27B7-9A43-8429-332AC460CC72}" srcOrd="0" destOrd="0" presId="urn:microsoft.com/office/officeart/2005/8/layout/vList3"/>
    <dgm:cxn modelId="{CF9B9361-5FBE-C948-AEE3-BCC02AD352D5}" type="presOf" srcId="{2CD1CE26-E05E-9248-89C6-280AE3C54873}" destId="{2F4B5EF9-23C1-0E44-A515-42ADEE01CF9B}" srcOrd="0" destOrd="0" presId="urn:microsoft.com/office/officeart/2005/8/layout/vList3"/>
    <dgm:cxn modelId="{EEE8834C-96AA-974A-9DEA-069A89E9B7A1}" type="presOf" srcId="{58DAF185-EBC4-1F45-8985-349A4DF7B7D1}" destId="{F4EFA811-60E6-2643-9430-B4467480AE92}" srcOrd="0" destOrd="0" presId="urn:microsoft.com/office/officeart/2005/8/layout/vList3"/>
    <dgm:cxn modelId="{5C57F272-9C2C-7B48-A6CC-7F4D8D352318}" srcId="{814E75BE-A255-6A4C-A81B-578E307FF40F}" destId="{A0298BEA-65DC-C84A-8905-700336AB830B}" srcOrd="1" destOrd="0" parTransId="{28A46B90-F2FE-9E4B-BE28-F170A72E116D}" sibTransId="{6F54DE68-6CCA-6448-AAC7-84C5612FA69A}"/>
    <dgm:cxn modelId="{12B49C58-F41C-B84E-8412-2B6C3F0F1173}" type="presOf" srcId="{A0298BEA-65DC-C84A-8905-700336AB830B}" destId="{B13547BE-0C94-FF43-BF72-3A9D871034DE}" srcOrd="0" destOrd="0" presId="urn:microsoft.com/office/officeart/2005/8/layout/vList3"/>
    <dgm:cxn modelId="{CAE6BE93-AC0A-0541-84E3-EEC594CE5E98}" srcId="{814E75BE-A255-6A4C-A81B-578E307FF40F}" destId="{BC2E326E-A099-D949-BE3C-24D8453BE74F}" srcOrd="4" destOrd="0" parTransId="{87D959D8-A604-7C43-A090-1C9993C0B6AB}" sibTransId="{8B550D6A-4752-384E-B20F-8AB0A1368B3A}"/>
    <dgm:cxn modelId="{B55051A4-BC39-924C-9151-A3A2F967DAF6}" srcId="{814E75BE-A255-6A4C-A81B-578E307FF40F}" destId="{0C394FCC-1008-DF47-B768-C313F142E7F7}" srcOrd="6" destOrd="0" parTransId="{3954CE1C-4879-9543-B164-E1EB6A46E66B}" sibTransId="{9FDBA024-D594-6F4C-AA3E-04E76CB8FAFC}"/>
    <dgm:cxn modelId="{F99DFFA4-1388-1645-B9EB-F8AF4C43FCD1}" type="presOf" srcId="{A6AB8D07-597B-F94D-AD60-B706FD474C06}" destId="{2E6641E8-77E1-9B4D-B4C3-88B5504ABD5C}" srcOrd="0" destOrd="0" presId="urn:microsoft.com/office/officeart/2005/8/layout/vList3"/>
    <dgm:cxn modelId="{7F8CF3B0-549B-4248-A4A2-C282F278C1BE}" srcId="{814E75BE-A255-6A4C-A81B-578E307FF40F}" destId="{CFCA6111-621D-CF49-BE7E-A0AA0192BBF7}" srcOrd="0" destOrd="0" parTransId="{7C851455-EC17-B146-AF83-6CB4E11C7EA1}" sibTransId="{5E26AFB0-824C-4041-9B3F-35031D9D0001}"/>
    <dgm:cxn modelId="{94983CB1-86C5-9E45-BFEA-D34999D112DA}" type="presOf" srcId="{CFCA6111-621D-CF49-BE7E-A0AA0192BBF7}" destId="{5D8B4387-0C39-4641-8E88-FE8DA26EC7AB}" srcOrd="0" destOrd="0" presId="urn:microsoft.com/office/officeart/2005/8/layout/vList3"/>
    <dgm:cxn modelId="{48AABAB9-E553-134F-A5F9-3DCE5103A740}" srcId="{814E75BE-A255-6A4C-A81B-578E307FF40F}" destId="{58DAF185-EBC4-1F45-8985-349A4DF7B7D1}" srcOrd="3" destOrd="0" parTransId="{616BFBCF-364B-5C43-838B-4F3B5747A008}" sibTransId="{13F355BC-83C0-0C48-B394-C6091E7B8FD3}"/>
    <dgm:cxn modelId="{589F75E9-A6A2-D443-9713-43BD81D96CC6}" srcId="{814E75BE-A255-6A4C-A81B-578E307FF40F}" destId="{A6AB8D07-597B-F94D-AD60-B706FD474C06}" srcOrd="2" destOrd="0" parTransId="{B9D97754-B485-FB47-A989-D3B4BA5B2D93}" sibTransId="{EA38099F-14B7-4A49-926F-3739C9DE980D}"/>
    <dgm:cxn modelId="{B09698E9-BA20-7B4F-B73F-9FB312C3664E}" type="presOf" srcId="{0C394FCC-1008-DF47-B768-C313F142E7F7}" destId="{521FD0D1-AB9B-CF4E-AF4C-D666C7FD4583}" srcOrd="0" destOrd="0" presId="urn:microsoft.com/office/officeart/2005/8/layout/vList3"/>
    <dgm:cxn modelId="{0B4B45F1-8679-C449-8248-7023F0BC4BBA}" srcId="{814E75BE-A255-6A4C-A81B-578E307FF40F}" destId="{2CD1CE26-E05E-9248-89C6-280AE3C54873}" srcOrd="5" destOrd="0" parTransId="{20F54D7B-7D2E-104E-ACB5-E73A73808674}" sibTransId="{40914B0E-08B8-E641-9D2E-86F6B63E1959}"/>
    <dgm:cxn modelId="{E2A74AB0-684C-F24F-83E9-6818DA2F65EE}" type="presParOf" srcId="{8FC9CE69-7C89-7343-957F-A60081EB4CE5}" destId="{3C991256-C577-124A-BBF2-DE83AF6A5842}" srcOrd="0" destOrd="0" presId="urn:microsoft.com/office/officeart/2005/8/layout/vList3"/>
    <dgm:cxn modelId="{38C2EDCB-A8E7-8D4F-903B-C1404EDF5210}" type="presParOf" srcId="{3C991256-C577-124A-BBF2-DE83AF6A5842}" destId="{A53FBF1B-5F17-E44D-A47F-5D80D049FE21}" srcOrd="0" destOrd="0" presId="urn:microsoft.com/office/officeart/2005/8/layout/vList3"/>
    <dgm:cxn modelId="{08C4345E-927E-3A44-B647-CD06640BFC1C}" type="presParOf" srcId="{3C991256-C577-124A-BBF2-DE83AF6A5842}" destId="{5D8B4387-0C39-4641-8E88-FE8DA26EC7AB}" srcOrd="1" destOrd="0" presId="urn:microsoft.com/office/officeart/2005/8/layout/vList3"/>
    <dgm:cxn modelId="{21855919-F1C2-9B46-9055-64ADCC9D31AB}" type="presParOf" srcId="{8FC9CE69-7C89-7343-957F-A60081EB4CE5}" destId="{B3A182A0-6A27-C142-8ECA-E6AC5EB8DEC1}" srcOrd="1" destOrd="0" presId="urn:microsoft.com/office/officeart/2005/8/layout/vList3"/>
    <dgm:cxn modelId="{E1007AB2-F88B-8146-B549-CDE7E1A43131}" type="presParOf" srcId="{8FC9CE69-7C89-7343-957F-A60081EB4CE5}" destId="{53726E75-FDD0-4E4C-82A3-C3BD689929C2}" srcOrd="2" destOrd="0" presId="urn:microsoft.com/office/officeart/2005/8/layout/vList3"/>
    <dgm:cxn modelId="{D3DC6E87-7AA6-114F-B5BA-86D9B22FEE1E}" type="presParOf" srcId="{53726E75-FDD0-4E4C-82A3-C3BD689929C2}" destId="{8E5362FB-62EC-1C48-A39D-518E131AF00D}" srcOrd="0" destOrd="0" presId="urn:microsoft.com/office/officeart/2005/8/layout/vList3"/>
    <dgm:cxn modelId="{1202D802-C9B1-0649-A92F-F3108079A3F6}" type="presParOf" srcId="{53726E75-FDD0-4E4C-82A3-C3BD689929C2}" destId="{B13547BE-0C94-FF43-BF72-3A9D871034DE}" srcOrd="1" destOrd="0" presId="urn:microsoft.com/office/officeart/2005/8/layout/vList3"/>
    <dgm:cxn modelId="{CA188728-DB90-2343-8627-997234749B2A}" type="presParOf" srcId="{8FC9CE69-7C89-7343-957F-A60081EB4CE5}" destId="{66B587A7-6460-2C42-AAA0-E49F0840030A}" srcOrd="3" destOrd="0" presId="urn:microsoft.com/office/officeart/2005/8/layout/vList3"/>
    <dgm:cxn modelId="{0A4DE19B-2991-7B4B-82EA-F6B6A93B2703}" type="presParOf" srcId="{8FC9CE69-7C89-7343-957F-A60081EB4CE5}" destId="{474BF89C-8612-344A-9A3A-CB58FDE0677E}" srcOrd="4" destOrd="0" presId="urn:microsoft.com/office/officeart/2005/8/layout/vList3"/>
    <dgm:cxn modelId="{A233CA8D-A8AA-3E4F-AB8E-85DA96F144E1}" type="presParOf" srcId="{474BF89C-8612-344A-9A3A-CB58FDE0677E}" destId="{2E7B359A-467C-EA4B-967E-12C759AC4A3A}" srcOrd="0" destOrd="0" presId="urn:microsoft.com/office/officeart/2005/8/layout/vList3"/>
    <dgm:cxn modelId="{A3FE19B4-4AE5-7445-B2CD-A7255356E4D6}" type="presParOf" srcId="{474BF89C-8612-344A-9A3A-CB58FDE0677E}" destId="{2E6641E8-77E1-9B4D-B4C3-88B5504ABD5C}" srcOrd="1" destOrd="0" presId="urn:microsoft.com/office/officeart/2005/8/layout/vList3"/>
    <dgm:cxn modelId="{879A8C65-76C0-3E43-B4EC-FB6796072621}" type="presParOf" srcId="{8FC9CE69-7C89-7343-957F-A60081EB4CE5}" destId="{FE855252-F789-9C40-AD26-8BDC41CA3129}" srcOrd="5" destOrd="0" presId="urn:microsoft.com/office/officeart/2005/8/layout/vList3"/>
    <dgm:cxn modelId="{4FD771CD-9E07-BC41-A329-6371386D113D}" type="presParOf" srcId="{8FC9CE69-7C89-7343-957F-A60081EB4CE5}" destId="{3D1B6ECF-1875-5B48-B96C-0DC0007331D9}" srcOrd="6" destOrd="0" presId="urn:microsoft.com/office/officeart/2005/8/layout/vList3"/>
    <dgm:cxn modelId="{98114C39-E712-0E42-9554-15A4BFBDB4FD}" type="presParOf" srcId="{3D1B6ECF-1875-5B48-B96C-0DC0007331D9}" destId="{A819A5B6-C99C-364C-B826-BD6C24742A2A}" srcOrd="0" destOrd="0" presId="urn:microsoft.com/office/officeart/2005/8/layout/vList3"/>
    <dgm:cxn modelId="{91BF6901-81D8-4845-9693-0F558FB3120B}" type="presParOf" srcId="{3D1B6ECF-1875-5B48-B96C-0DC0007331D9}" destId="{F4EFA811-60E6-2643-9430-B4467480AE92}" srcOrd="1" destOrd="0" presId="urn:microsoft.com/office/officeart/2005/8/layout/vList3"/>
    <dgm:cxn modelId="{7163F0FD-9197-3644-95AB-A3F884BC18F8}" type="presParOf" srcId="{8FC9CE69-7C89-7343-957F-A60081EB4CE5}" destId="{46BC079A-4B92-1940-A202-3D5FF6C59C20}" srcOrd="7" destOrd="0" presId="urn:microsoft.com/office/officeart/2005/8/layout/vList3"/>
    <dgm:cxn modelId="{08676628-458C-9B46-B399-F4B1914559DC}" type="presParOf" srcId="{8FC9CE69-7C89-7343-957F-A60081EB4CE5}" destId="{5E37DE5F-8F53-4D46-9C3F-F4C79A41F523}" srcOrd="8" destOrd="0" presId="urn:microsoft.com/office/officeart/2005/8/layout/vList3"/>
    <dgm:cxn modelId="{2433F296-4083-5649-A820-860F64D623F4}" type="presParOf" srcId="{5E37DE5F-8F53-4D46-9C3F-F4C79A41F523}" destId="{C02D4A68-AA74-DF43-934E-26D67BD44BBD}" srcOrd="0" destOrd="0" presId="urn:microsoft.com/office/officeart/2005/8/layout/vList3"/>
    <dgm:cxn modelId="{A23B41BC-334A-7C41-AC8A-9D9FC2E81E51}" type="presParOf" srcId="{5E37DE5F-8F53-4D46-9C3F-F4C79A41F523}" destId="{F25DCC46-27B7-9A43-8429-332AC460CC72}" srcOrd="1" destOrd="0" presId="urn:microsoft.com/office/officeart/2005/8/layout/vList3"/>
    <dgm:cxn modelId="{D4B65953-DB34-1648-A11C-F117B59CDE2A}" type="presParOf" srcId="{8FC9CE69-7C89-7343-957F-A60081EB4CE5}" destId="{F1C324F6-45BC-AE4E-BB08-706BD3A3A75A}" srcOrd="9" destOrd="0" presId="urn:microsoft.com/office/officeart/2005/8/layout/vList3"/>
    <dgm:cxn modelId="{55C62F38-D95C-9B40-9E14-E242AC376DD0}" type="presParOf" srcId="{8FC9CE69-7C89-7343-957F-A60081EB4CE5}" destId="{8F0295DB-C86F-5044-A34F-331CD3C5DF18}" srcOrd="10" destOrd="0" presId="urn:microsoft.com/office/officeart/2005/8/layout/vList3"/>
    <dgm:cxn modelId="{32ACA511-2322-5F43-91F9-A0A85B4A05EB}" type="presParOf" srcId="{8F0295DB-C86F-5044-A34F-331CD3C5DF18}" destId="{A2DEFBA9-E904-C544-81AB-A0CA9D94C9F3}" srcOrd="0" destOrd="0" presId="urn:microsoft.com/office/officeart/2005/8/layout/vList3"/>
    <dgm:cxn modelId="{D775DF0B-4796-E34D-9A9A-BE6D20FB1A05}" type="presParOf" srcId="{8F0295DB-C86F-5044-A34F-331CD3C5DF18}" destId="{2F4B5EF9-23C1-0E44-A515-42ADEE01CF9B}" srcOrd="1" destOrd="0" presId="urn:microsoft.com/office/officeart/2005/8/layout/vList3"/>
    <dgm:cxn modelId="{F6534104-15E9-B249-B04D-3A07727D3904}" type="presParOf" srcId="{8FC9CE69-7C89-7343-957F-A60081EB4CE5}" destId="{52AC465E-7557-214E-AA4C-86F3F3A10BC9}" srcOrd="11" destOrd="0" presId="urn:microsoft.com/office/officeart/2005/8/layout/vList3"/>
    <dgm:cxn modelId="{6952816A-3310-5A46-B287-FB8AB1368FA9}" type="presParOf" srcId="{8FC9CE69-7C89-7343-957F-A60081EB4CE5}" destId="{4B48DCA0-B4F0-524D-823B-C41AABACDA41}" srcOrd="12" destOrd="0" presId="urn:microsoft.com/office/officeart/2005/8/layout/vList3"/>
    <dgm:cxn modelId="{D6D21340-EA0C-3144-A00E-DD9ED971FCAA}" type="presParOf" srcId="{4B48DCA0-B4F0-524D-823B-C41AABACDA41}" destId="{461ADC80-2561-D14E-BECF-648AD3A3EA6E}" srcOrd="0" destOrd="0" presId="urn:microsoft.com/office/officeart/2005/8/layout/vList3"/>
    <dgm:cxn modelId="{40C973F5-0C5B-BB40-90B7-DE98EE290722}" type="presParOf" srcId="{4B48DCA0-B4F0-524D-823B-C41AABACDA41}" destId="{521FD0D1-AB9B-CF4E-AF4C-D666C7FD4583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20FB4D0-0BE6-4345-A2E7-1EA11A175753}" type="doc">
      <dgm:prSet loTypeId="urn:microsoft.com/office/officeart/2005/8/layout/process4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6044D39-3171-6545-9117-09FF126F6AF4}">
      <dgm:prSet phldrT="[Текст]" custT="1"/>
      <dgm:spPr/>
      <dgm:t>
        <a:bodyPr/>
        <a:lstStyle/>
        <a:p>
          <a:r>
            <a:rPr lang="ru-RU" sz="1800" dirty="0">
              <a:solidFill>
                <a:schemeClr val="bg1"/>
              </a:solidFill>
            </a:rPr>
            <a:t>Авторы по предмету</a:t>
          </a:r>
        </a:p>
      </dgm:t>
    </dgm:pt>
    <dgm:pt modelId="{CE766DC2-F808-FA44-9CF3-D0221D39DECD}" type="parTrans" cxnId="{A03274B0-2061-A247-8713-C21342D021BF}">
      <dgm:prSet/>
      <dgm:spPr/>
      <dgm:t>
        <a:bodyPr/>
        <a:lstStyle/>
        <a:p>
          <a:endParaRPr lang="ru-RU"/>
        </a:p>
      </dgm:t>
    </dgm:pt>
    <dgm:pt modelId="{6447543B-3A6F-654E-BCFE-6E5278B51058}" type="sibTrans" cxnId="{A03274B0-2061-A247-8713-C21342D021BF}">
      <dgm:prSet/>
      <dgm:spPr/>
      <dgm:t>
        <a:bodyPr/>
        <a:lstStyle/>
        <a:p>
          <a:endParaRPr lang="ru-RU"/>
        </a:p>
      </dgm:t>
    </dgm:pt>
    <dgm:pt modelId="{A2F69714-D027-AD47-8B62-11E5151A98D9}">
      <dgm:prSet phldrT="[Текст]"/>
      <dgm:spPr/>
      <dgm:t>
        <a:bodyPr/>
        <a:lstStyle/>
        <a:p>
          <a:r>
            <a:rPr lang="ru-RU" dirty="0"/>
            <a:t>Собственные тексты</a:t>
          </a:r>
        </a:p>
      </dgm:t>
    </dgm:pt>
    <dgm:pt modelId="{23C55B4B-E75E-E044-AD8F-80C8ED101630}" type="parTrans" cxnId="{EAF2EC1D-668F-434F-9D1A-718E7A9549F4}">
      <dgm:prSet/>
      <dgm:spPr/>
      <dgm:t>
        <a:bodyPr/>
        <a:lstStyle/>
        <a:p>
          <a:endParaRPr lang="ru-RU"/>
        </a:p>
      </dgm:t>
    </dgm:pt>
    <dgm:pt modelId="{A8BC5E3E-9A5F-3E48-BE67-1A416141963B}" type="sibTrans" cxnId="{EAF2EC1D-668F-434F-9D1A-718E7A9549F4}">
      <dgm:prSet/>
      <dgm:spPr/>
      <dgm:t>
        <a:bodyPr/>
        <a:lstStyle/>
        <a:p>
          <a:endParaRPr lang="ru-RU"/>
        </a:p>
      </dgm:t>
    </dgm:pt>
    <dgm:pt modelId="{A8201A9C-1B32-F84F-9495-0D9B69BBA093}">
      <dgm:prSet phldrT="[Текст]"/>
      <dgm:spPr/>
      <dgm:t>
        <a:bodyPr/>
        <a:lstStyle/>
        <a:p>
          <a:r>
            <a:rPr lang="ru-RU" dirty="0"/>
            <a:t>Тематическая литература</a:t>
          </a:r>
        </a:p>
      </dgm:t>
    </dgm:pt>
    <dgm:pt modelId="{569B8B1F-512A-984D-BC23-15B0C4B3F4C6}" type="parTrans" cxnId="{3C9B511C-CBF3-B94D-9EF2-FF387496E14E}">
      <dgm:prSet/>
      <dgm:spPr/>
      <dgm:t>
        <a:bodyPr/>
        <a:lstStyle/>
        <a:p>
          <a:endParaRPr lang="ru-RU"/>
        </a:p>
      </dgm:t>
    </dgm:pt>
    <dgm:pt modelId="{597861E5-0D82-CB49-81DA-9D452CD93D46}" type="sibTrans" cxnId="{3C9B511C-CBF3-B94D-9EF2-FF387496E14E}">
      <dgm:prSet/>
      <dgm:spPr/>
      <dgm:t>
        <a:bodyPr/>
        <a:lstStyle/>
        <a:p>
          <a:endParaRPr lang="ru-RU"/>
        </a:p>
      </dgm:t>
    </dgm:pt>
    <dgm:pt modelId="{8F1F3B5F-818D-C242-BE25-9AB428B9A20C}">
      <dgm:prSet phldrT="[Текст]" custT="1"/>
      <dgm:spPr/>
      <dgm:t>
        <a:bodyPr/>
        <a:lstStyle/>
        <a:p>
          <a:r>
            <a:rPr lang="ru-RU" sz="1800" dirty="0">
              <a:solidFill>
                <a:schemeClr val="bg1"/>
              </a:solidFill>
            </a:rPr>
            <a:t>Передовые кафедры-лидеры</a:t>
          </a:r>
        </a:p>
      </dgm:t>
    </dgm:pt>
    <dgm:pt modelId="{69174F78-F79E-1F42-A3EA-798F306839E8}" type="parTrans" cxnId="{A4A8E6EE-14DF-A24B-AE6F-BC7724E0D8CE}">
      <dgm:prSet/>
      <dgm:spPr/>
      <dgm:t>
        <a:bodyPr/>
        <a:lstStyle/>
        <a:p>
          <a:endParaRPr lang="ru-RU"/>
        </a:p>
      </dgm:t>
    </dgm:pt>
    <dgm:pt modelId="{16BC1000-4923-F044-B691-E773C39B010F}" type="sibTrans" cxnId="{A4A8E6EE-14DF-A24B-AE6F-BC7724E0D8CE}">
      <dgm:prSet/>
      <dgm:spPr/>
      <dgm:t>
        <a:bodyPr/>
        <a:lstStyle/>
        <a:p>
          <a:endParaRPr lang="ru-RU"/>
        </a:p>
      </dgm:t>
    </dgm:pt>
    <dgm:pt modelId="{A4BE982B-1D65-A046-BF95-28DB08271CB0}">
      <dgm:prSet phldrT="[Текст]"/>
      <dgm:spPr/>
      <dgm:t>
        <a:bodyPr/>
        <a:lstStyle/>
        <a:p>
          <a:r>
            <a:rPr lang="ru-RU" dirty="0"/>
            <a:t>Публикации кафедры</a:t>
          </a:r>
        </a:p>
      </dgm:t>
    </dgm:pt>
    <dgm:pt modelId="{26A49C15-38C3-8048-9C95-1EE54C8CBDAE}" type="parTrans" cxnId="{670249C6-59D8-2C40-B22E-78905A530723}">
      <dgm:prSet/>
      <dgm:spPr/>
      <dgm:t>
        <a:bodyPr/>
        <a:lstStyle/>
        <a:p>
          <a:endParaRPr lang="ru-RU"/>
        </a:p>
      </dgm:t>
    </dgm:pt>
    <dgm:pt modelId="{A96DEC82-1834-2E4F-9364-5FCD9638B4CB}" type="sibTrans" cxnId="{670249C6-59D8-2C40-B22E-78905A530723}">
      <dgm:prSet/>
      <dgm:spPr/>
      <dgm:t>
        <a:bodyPr/>
        <a:lstStyle/>
        <a:p>
          <a:endParaRPr lang="ru-RU"/>
        </a:p>
      </dgm:t>
    </dgm:pt>
    <dgm:pt modelId="{388AAF6E-885E-BC42-BD14-E2781973E645}">
      <dgm:prSet phldrT="[Текст]"/>
      <dgm:spPr/>
      <dgm:t>
        <a:bodyPr/>
        <a:lstStyle/>
        <a:p>
          <a:r>
            <a:rPr lang="ru-RU" dirty="0"/>
            <a:t>Продвижение</a:t>
          </a:r>
        </a:p>
      </dgm:t>
    </dgm:pt>
    <dgm:pt modelId="{AB142F25-D1BD-B94B-B477-E77045FCC017}" type="parTrans" cxnId="{3BA1BB0B-F81D-314D-90BE-EBB508ACE0BB}">
      <dgm:prSet/>
      <dgm:spPr/>
      <dgm:t>
        <a:bodyPr/>
        <a:lstStyle/>
        <a:p>
          <a:endParaRPr lang="ru-RU"/>
        </a:p>
      </dgm:t>
    </dgm:pt>
    <dgm:pt modelId="{693A2FFC-C92F-374C-BC6F-EB8EFCA53D7B}" type="sibTrans" cxnId="{3BA1BB0B-F81D-314D-90BE-EBB508ACE0BB}">
      <dgm:prSet/>
      <dgm:spPr/>
      <dgm:t>
        <a:bodyPr/>
        <a:lstStyle/>
        <a:p>
          <a:endParaRPr lang="ru-RU"/>
        </a:p>
      </dgm:t>
    </dgm:pt>
    <dgm:pt modelId="{1CA972DB-1CC8-F148-A6A8-A0248DFC5A16}">
      <dgm:prSet phldrT="[Текст]" custT="1"/>
      <dgm:spPr/>
      <dgm:t>
        <a:bodyPr/>
        <a:lstStyle/>
        <a:p>
          <a:r>
            <a:rPr lang="ru-RU" sz="1800" dirty="0">
              <a:solidFill>
                <a:schemeClr val="bg1"/>
              </a:solidFill>
            </a:rPr>
            <a:t>Ключевые тематические издательства</a:t>
          </a:r>
        </a:p>
      </dgm:t>
    </dgm:pt>
    <dgm:pt modelId="{B80246AE-F9BF-EB4F-AB68-7994102DB7D1}" type="parTrans" cxnId="{E9ABA858-C772-4644-A0E9-FBC860D6BE54}">
      <dgm:prSet/>
      <dgm:spPr/>
      <dgm:t>
        <a:bodyPr/>
        <a:lstStyle/>
        <a:p>
          <a:endParaRPr lang="ru-RU"/>
        </a:p>
      </dgm:t>
    </dgm:pt>
    <dgm:pt modelId="{73E4A989-5301-5143-9DB0-F7A5315415C1}" type="sibTrans" cxnId="{E9ABA858-C772-4644-A0E9-FBC860D6BE54}">
      <dgm:prSet/>
      <dgm:spPr/>
      <dgm:t>
        <a:bodyPr/>
        <a:lstStyle/>
        <a:p>
          <a:endParaRPr lang="ru-RU"/>
        </a:p>
      </dgm:t>
    </dgm:pt>
    <dgm:pt modelId="{5BA46BAC-F526-B349-AA21-8DB92C3ACA37}">
      <dgm:prSet phldrT="[Текст]"/>
      <dgm:spPr/>
      <dgm:t>
        <a:bodyPr/>
        <a:lstStyle/>
        <a:p>
          <a:r>
            <a:rPr lang="ru-RU" dirty="0"/>
            <a:t>Целевая аудитория</a:t>
          </a:r>
        </a:p>
      </dgm:t>
    </dgm:pt>
    <dgm:pt modelId="{772AA54C-5E60-2A4B-8C83-49300412BD34}" type="parTrans" cxnId="{23095AEA-7C66-0941-8398-9E8A621BEE1A}">
      <dgm:prSet/>
      <dgm:spPr/>
      <dgm:t>
        <a:bodyPr/>
        <a:lstStyle/>
        <a:p>
          <a:endParaRPr lang="ru-RU"/>
        </a:p>
      </dgm:t>
    </dgm:pt>
    <dgm:pt modelId="{A5DC1763-E013-3649-B31A-5A9EB83074CB}" type="sibTrans" cxnId="{23095AEA-7C66-0941-8398-9E8A621BEE1A}">
      <dgm:prSet/>
      <dgm:spPr/>
      <dgm:t>
        <a:bodyPr/>
        <a:lstStyle/>
        <a:p>
          <a:endParaRPr lang="ru-RU"/>
        </a:p>
      </dgm:t>
    </dgm:pt>
    <dgm:pt modelId="{79E17AFA-9830-3B46-98DB-862F5ADA166E}">
      <dgm:prSet phldrT="[Текст]"/>
      <dgm:spPr/>
      <dgm:t>
        <a:bodyPr/>
        <a:lstStyle/>
        <a:p>
          <a:r>
            <a:rPr lang="ru-RU" dirty="0"/>
            <a:t>Продвижение бренда</a:t>
          </a:r>
        </a:p>
      </dgm:t>
    </dgm:pt>
    <dgm:pt modelId="{34B8BC94-A3B1-C74F-B220-37B005422616}" type="parTrans" cxnId="{6DBF32B0-EF9D-9848-8CDD-B9BC0DB9A814}">
      <dgm:prSet/>
      <dgm:spPr/>
      <dgm:t>
        <a:bodyPr/>
        <a:lstStyle/>
        <a:p>
          <a:endParaRPr lang="ru-RU"/>
        </a:p>
      </dgm:t>
    </dgm:pt>
    <dgm:pt modelId="{7CD1244C-B376-E64E-AA60-CA3230E46D1B}" type="sibTrans" cxnId="{6DBF32B0-EF9D-9848-8CDD-B9BC0DB9A814}">
      <dgm:prSet/>
      <dgm:spPr/>
      <dgm:t>
        <a:bodyPr/>
        <a:lstStyle/>
        <a:p>
          <a:endParaRPr lang="ru-RU"/>
        </a:p>
      </dgm:t>
    </dgm:pt>
    <dgm:pt modelId="{B8810DAC-2216-0448-A761-C4A59481B856}">
      <dgm:prSet custT="1"/>
      <dgm:spPr/>
      <dgm:t>
        <a:bodyPr/>
        <a:lstStyle/>
        <a:p>
          <a:r>
            <a:rPr lang="ru-RU" sz="1800" dirty="0">
              <a:solidFill>
                <a:schemeClr val="bg1"/>
              </a:solidFill>
            </a:rPr>
            <a:t>Вузы с профильными направлениями</a:t>
          </a:r>
        </a:p>
      </dgm:t>
    </dgm:pt>
    <dgm:pt modelId="{67658C2A-CA14-894D-B2A7-0E005B0FE067}" type="parTrans" cxnId="{EBDB996D-B94D-1546-AFF0-D932E3D53B99}">
      <dgm:prSet/>
      <dgm:spPr/>
      <dgm:t>
        <a:bodyPr/>
        <a:lstStyle/>
        <a:p>
          <a:endParaRPr lang="ru-RU"/>
        </a:p>
      </dgm:t>
    </dgm:pt>
    <dgm:pt modelId="{F4FA0AD6-E2D0-3046-B36B-A29B3B99C391}" type="sibTrans" cxnId="{EBDB996D-B94D-1546-AFF0-D932E3D53B99}">
      <dgm:prSet/>
      <dgm:spPr/>
      <dgm:t>
        <a:bodyPr/>
        <a:lstStyle/>
        <a:p>
          <a:endParaRPr lang="ru-RU"/>
        </a:p>
      </dgm:t>
    </dgm:pt>
    <dgm:pt modelId="{4576A21F-480A-6F45-A305-6F5C51A7046D}">
      <dgm:prSet custT="1"/>
      <dgm:spPr/>
      <dgm:t>
        <a:bodyPr/>
        <a:lstStyle/>
        <a:p>
          <a:r>
            <a:rPr lang="ru-RU" sz="1800" dirty="0">
              <a:solidFill>
                <a:schemeClr val="bg1"/>
              </a:solidFill>
            </a:rPr>
            <a:t>РПД - </a:t>
          </a:r>
          <a:r>
            <a:rPr lang="ru-RU" sz="1800" dirty="0" err="1">
              <a:solidFill>
                <a:schemeClr val="bg1"/>
              </a:solidFill>
            </a:rPr>
            <a:t>Книгообеспеченность</a:t>
          </a:r>
          <a:endParaRPr lang="en-US" sz="1800" dirty="0">
            <a:solidFill>
              <a:schemeClr val="bg1"/>
            </a:solidFill>
          </a:endParaRPr>
        </a:p>
      </dgm:t>
    </dgm:pt>
    <dgm:pt modelId="{EF29BFCF-400A-1542-A317-077ABCD04FE9}" type="parTrans" cxnId="{3E1A1E37-F19B-214D-9F22-0206B9F713EC}">
      <dgm:prSet/>
      <dgm:spPr/>
      <dgm:t>
        <a:bodyPr/>
        <a:lstStyle/>
        <a:p>
          <a:endParaRPr lang="ru-RU"/>
        </a:p>
      </dgm:t>
    </dgm:pt>
    <dgm:pt modelId="{EAD36AB5-0E05-7D4B-B120-5D3CE9EFE56E}" type="sibTrans" cxnId="{3E1A1E37-F19B-214D-9F22-0206B9F713EC}">
      <dgm:prSet/>
      <dgm:spPr/>
      <dgm:t>
        <a:bodyPr/>
        <a:lstStyle/>
        <a:p>
          <a:endParaRPr lang="ru-RU"/>
        </a:p>
      </dgm:t>
    </dgm:pt>
    <dgm:pt modelId="{FE91DA0D-CC29-EF46-AF91-E71A09DA6659}" type="pres">
      <dgm:prSet presAssocID="{B20FB4D0-0BE6-4345-A2E7-1EA11A175753}" presName="Name0" presStyleCnt="0">
        <dgm:presLayoutVars>
          <dgm:dir/>
          <dgm:animLvl val="lvl"/>
          <dgm:resizeHandles val="exact"/>
        </dgm:presLayoutVars>
      </dgm:prSet>
      <dgm:spPr/>
    </dgm:pt>
    <dgm:pt modelId="{908511B1-DC7A-BC45-88B2-3B073727707B}" type="pres">
      <dgm:prSet presAssocID="{4576A21F-480A-6F45-A305-6F5C51A7046D}" presName="boxAndChildren" presStyleCnt="0"/>
      <dgm:spPr/>
    </dgm:pt>
    <dgm:pt modelId="{71038CFF-0330-714F-82FB-8DC8DBD6AF61}" type="pres">
      <dgm:prSet presAssocID="{4576A21F-480A-6F45-A305-6F5C51A7046D}" presName="parentTextBox" presStyleLbl="node1" presStyleIdx="0" presStyleCnt="5"/>
      <dgm:spPr/>
    </dgm:pt>
    <dgm:pt modelId="{7A529C76-89E2-9149-A29A-694E51A510C7}" type="pres">
      <dgm:prSet presAssocID="{F4FA0AD6-E2D0-3046-B36B-A29B3B99C391}" presName="sp" presStyleCnt="0"/>
      <dgm:spPr/>
    </dgm:pt>
    <dgm:pt modelId="{2E2E852A-00D0-8A46-B812-AA6A44829D0B}" type="pres">
      <dgm:prSet presAssocID="{B8810DAC-2216-0448-A761-C4A59481B856}" presName="arrowAndChildren" presStyleCnt="0"/>
      <dgm:spPr/>
    </dgm:pt>
    <dgm:pt modelId="{390C011F-EA1F-BD4E-B876-30FB1D103DC4}" type="pres">
      <dgm:prSet presAssocID="{B8810DAC-2216-0448-A761-C4A59481B856}" presName="parentTextArrow" presStyleLbl="node1" presStyleIdx="1" presStyleCnt="5"/>
      <dgm:spPr/>
    </dgm:pt>
    <dgm:pt modelId="{00CE6274-5211-CC40-A724-DBEE77EBD14E}" type="pres">
      <dgm:prSet presAssocID="{73E4A989-5301-5143-9DB0-F7A5315415C1}" presName="sp" presStyleCnt="0"/>
      <dgm:spPr/>
    </dgm:pt>
    <dgm:pt modelId="{0D320457-BF77-8D4A-83D7-60F793B126E0}" type="pres">
      <dgm:prSet presAssocID="{1CA972DB-1CC8-F148-A6A8-A0248DFC5A16}" presName="arrowAndChildren" presStyleCnt="0"/>
      <dgm:spPr/>
    </dgm:pt>
    <dgm:pt modelId="{7377A41D-8F55-7849-BD1F-07CE5AD171B7}" type="pres">
      <dgm:prSet presAssocID="{1CA972DB-1CC8-F148-A6A8-A0248DFC5A16}" presName="parentTextArrow" presStyleLbl="node1" presStyleIdx="1" presStyleCnt="5"/>
      <dgm:spPr/>
    </dgm:pt>
    <dgm:pt modelId="{7C1FB0CF-28A1-A24C-8381-6799EE80CA4B}" type="pres">
      <dgm:prSet presAssocID="{1CA972DB-1CC8-F148-A6A8-A0248DFC5A16}" presName="arrow" presStyleLbl="node1" presStyleIdx="2" presStyleCnt="5"/>
      <dgm:spPr/>
    </dgm:pt>
    <dgm:pt modelId="{031C4009-E329-6B4D-B594-9ECBDA8B0E38}" type="pres">
      <dgm:prSet presAssocID="{1CA972DB-1CC8-F148-A6A8-A0248DFC5A16}" presName="descendantArrow" presStyleCnt="0"/>
      <dgm:spPr/>
    </dgm:pt>
    <dgm:pt modelId="{DC511EAB-A164-1D4A-8D2B-D42244D99516}" type="pres">
      <dgm:prSet presAssocID="{5BA46BAC-F526-B349-AA21-8DB92C3ACA37}" presName="childTextArrow" presStyleLbl="fgAccFollowNode1" presStyleIdx="0" presStyleCnt="6">
        <dgm:presLayoutVars>
          <dgm:bulletEnabled val="1"/>
        </dgm:presLayoutVars>
      </dgm:prSet>
      <dgm:spPr/>
    </dgm:pt>
    <dgm:pt modelId="{4C783F85-7A37-0F4C-ACD1-7051F84156A8}" type="pres">
      <dgm:prSet presAssocID="{79E17AFA-9830-3B46-98DB-862F5ADA166E}" presName="childTextArrow" presStyleLbl="fgAccFollowNode1" presStyleIdx="1" presStyleCnt="6">
        <dgm:presLayoutVars>
          <dgm:bulletEnabled val="1"/>
        </dgm:presLayoutVars>
      </dgm:prSet>
      <dgm:spPr/>
    </dgm:pt>
    <dgm:pt modelId="{E295A418-1685-6447-9775-CF5E05BAFD90}" type="pres">
      <dgm:prSet presAssocID="{16BC1000-4923-F044-B691-E773C39B010F}" presName="sp" presStyleCnt="0"/>
      <dgm:spPr/>
    </dgm:pt>
    <dgm:pt modelId="{AF68C1F7-8F8C-A841-B8B8-E33D29920DE1}" type="pres">
      <dgm:prSet presAssocID="{8F1F3B5F-818D-C242-BE25-9AB428B9A20C}" presName="arrowAndChildren" presStyleCnt="0"/>
      <dgm:spPr/>
    </dgm:pt>
    <dgm:pt modelId="{232C4429-BA69-034E-923B-1ADE512BCBE8}" type="pres">
      <dgm:prSet presAssocID="{8F1F3B5F-818D-C242-BE25-9AB428B9A20C}" presName="parentTextArrow" presStyleLbl="node1" presStyleIdx="2" presStyleCnt="5"/>
      <dgm:spPr/>
    </dgm:pt>
    <dgm:pt modelId="{E0501970-5446-8D43-A51F-1E2522427EB0}" type="pres">
      <dgm:prSet presAssocID="{8F1F3B5F-818D-C242-BE25-9AB428B9A20C}" presName="arrow" presStyleLbl="node1" presStyleIdx="3" presStyleCnt="5"/>
      <dgm:spPr/>
    </dgm:pt>
    <dgm:pt modelId="{8B2F9070-E297-6543-87CE-7C00FCF760B5}" type="pres">
      <dgm:prSet presAssocID="{8F1F3B5F-818D-C242-BE25-9AB428B9A20C}" presName="descendantArrow" presStyleCnt="0"/>
      <dgm:spPr/>
    </dgm:pt>
    <dgm:pt modelId="{6DA75CAB-2436-954A-8446-2957DDD48A99}" type="pres">
      <dgm:prSet presAssocID="{A4BE982B-1D65-A046-BF95-28DB08271CB0}" presName="childTextArrow" presStyleLbl="fgAccFollowNode1" presStyleIdx="2" presStyleCnt="6">
        <dgm:presLayoutVars>
          <dgm:bulletEnabled val="1"/>
        </dgm:presLayoutVars>
      </dgm:prSet>
      <dgm:spPr/>
    </dgm:pt>
    <dgm:pt modelId="{4FF55F4A-6385-0742-BF79-E9A9BCB82352}" type="pres">
      <dgm:prSet presAssocID="{388AAF6E-885E-BC42-BD14-E2781973E645}" presName="childTextArrow" presStyleLbl="fgAccFollowNode1" presStyleIdx="3" presStyleCnt="6">
        <dgm:presLayoutVars>
          <dgm:bulletEnabled val="1"/>
        </dgm:presLayoutVars>
      </dgm:prSet>
      <dgm:spPr/>
    </dgm:pt>
    <dgm:pt modelId="{AAEA8EBF-4520-624D-85A7-912C6AA6BC27}" type="pres">
      <dgm:prSet presAssocID="{6447543B-3A6F-654E-BCFE-6E5278B51058}" presName="sp" presStyleCnt="0"/>
      <dgm:spPr/>
    </dgm:pt>
    <dgm:pt modelId="{C25B0EA3-CB13-4E4E-A02B-EDDCD2F2230C}" type="pres">
      <dgm:prSet presAssocID="{96044D39-3171-6545-9117-09FF126F6AF4}" presName="arrowAndChildren" presStyleCnt="0"/>
      <dgm:spPr/>
    </dgm:pt>
    <dgm:pt modelId="{2AB206C0-8D6B-E04F-BAD6-00DBCED492EA}" type="pres">
      <dgm:prSet presAssocID="{96044D39-3171-6545-9117-09FF126F6AF4}" presName="parentTextArrow" presStyleLbl="node1" presStyleIdx="3" presStyleCnt="5"/>
      <dgm:spPr/>
    </dgm:pt>
    <dgm:pt modelId="{FF9449BA-34B6-1146-BEF5-0D08FD362D5E}" type="pres">
      <dgm:prSet presAssocID="{96044D39-3171-6545-9117-09FF126F6AF4}" presName="arrow" presStyleLbl="node1" presStyleIdx="4" presStyleCnt="5"/>
      <dgm:spPr/>
    </dgm:pt>
    <dgm:pt modelId="{379AA0BC-1537-134D-91CF-D6799B325979}" type="pres">
      <dgm:prSet presAssocID="{96044D39-3171-6545-9117-09FF126F6AF4}" presName="descendantArrow" presStyleCnt="0"/>
      <dgm:spPr/>
    </dgm:pt>
    <dgm:pt modelId="{6396178F-7B4A-E04C-893E-D35051A7EFD4}" type="pres">
      <dgm:prSet presAssocID="{A2F69714-D027-AD47-8B62-11E5151A98D9}" presName="childTextArrow" presStyleLbl="fgAccFollowNode1" presStyleIdx="4" presStyleCnt="6">
        <dgm:presLayoutVars>
          <dgm:bulletEnabled val="1"/>
        </dgm:presLayoutVars>
      </dgm:prSet>
      <dgm:spPr/>
    </dgm:pt>
    <dgm:pt modelId="{3DC45A20-FFA5-7648-A127-4A5AF4DB7588}" type="pres">
      <dgm:prSet presAssocID="{A8201A9C-1B32-F84F-9495-0D9B69BBA093}" presName="childTextArrow" presStyleLbl="fgAccFollowNode1" presStyleIdx="5" presStyleCnt="6">
        <dgm:presLayoutVars>
          <dgm:bulletEnabled val="1"/>
        </dgm:presLayoutVars>
      </dgm:prSet>
      <dgm:spPr/>
    </dgm:pt>
  </dgm:ptLst>
  <dgm:cxnLst>
    <dgm:cxn modelId="{9F853F00-B6EC-144E-8DB1-7D7C572A4A44}" type="presOf" srcId="{A2F69714-D027-AD47-8B62-11E5151A98D9}" destId="{6396178F-7B4A-E04C-893E-D35051A7EFD4}" srcOrd="0" destOrd="0" presId="urn:microsoft.com/office/officeart/2005/8/layout/process4"/>
    <dgm:cxn modelId="{FB242904-C162-9E41-B259-0CAB6087798A}" type="presOf" srcId="{1CA972DB-1CC8-F148-A6A8-A0248DFC5A16}" destId="{7C1FB0CF-28A1-A24C-8381-6799EE80CA4B}" srcOrd="1" destOrd="0" presId="urn:microsoft.com/office/officeart/2005/8/layout/process4"/>
    <dgm:cxn modelId="{3BA1BB0B-F81D-314D-90BE-EBB508ACE0BB}" srcId="{8F1F3B5F-818D-C242-BE25-9AB428B9A20C}" destId="{388AAF6E-885E-BC42-BD14-E2781973E645}" srcOrd="1" destOrd="0" parTransId="{AB142F25-D1BD-B94B-B477-E77045FCC017}" sibTransId="{693A2FFC-C92F-374C-BC6F-EB8EFCA53D7B}"/>
    <dgm:cxn modelId="{3C9B511C-CBF3-B94D-9EF2-FF387496E14E}" srcId="{96044D39-3171-6545-9117-09FF126F6AF4}" destId="{A8201A9C-1B32-F84F-9495-0D9B69BBA093}" srcOrd="1" destOrd="0" parTransId="{569B8B1F-512A-984D-BC23-15B0C4B3F4C6}" sibTransId="{597861E5-0D82-CB49-81DA-9D452CD93D46}"/>
    <dgm:cxn modelId="{EAF2EC1D-668F-434F-9D1A-718E7A9549F4}" srcId="{96044D39-3171-6545-9117-09FF126F6AF4}" destId="{A2F69714-D027-AD47-8B62-11E5151A98D9}" srcOrd="0" destOrd="0" parTransId="{23C55B4B-E75E-E044-AD8F-80C8ED101630}" sibTransId="{A8BC5E3E-9A5F-3E48-BE67-1A416141963B}"/>
    <dgm:cxn modelId="{D0AB3C25-969D-7941-8240-E84239AF2AEF}" type="presOf" srcId="{388AAF6E-885E-BC42-BD14-E2781973E645}" destId="{4FF55F4A-6385-0742-BF79-E9A9BCB82352}" srcOrd="0" destOrd="0" presId="urn:microsoft.com/office/officeart/2005/8/layout/process4"/>
    <dgm:cxn modelId="{EBFC5D2B-DA1B-FE4E-810A-2E01A1AF8B73}" type="presOf" srcId="{96044D39-3171-6545-9117-09FF126F6AF4}" destId="{FF9449BA-34B6-1146-BEF5-0D08FD362D5E}" srcOrd="1" destOrd="0" presId="urn:microsoft.com/office/officeart/2005/8/layout/process4"/>
    <dgm:cxn modelId="{FCBF2933-6260-2B40-84FB-B08BA3151767}" type="presOf" srcId="{96044D39-3171-6545-9117-09FF126F6AF4}" destId="{2AB206C0-8D6B-E04F-BAD6-00DBCED492EA}" srcOrd="0" destOrd="0" presId="urn:microsoft.com/office/officeart/2005/8/layout/process4"/>
    <dgm:cxn modelId="{3E1A1E37-F19B-214D-9F22-0206B9F713EC}" srcId="{B20FB4D0-0BE6-4345-A2E7-1EA11A175753}" destId="{4576A21F-480A-6F45-A305-6F5C51A7046D}" srcOrd="4" destOrd="0" parTransId="{EF29BFCF-400A-1542-A317-077ABCD04FE9}" sibTransId="{EAD36AB5-0E05-7D4B-B120-5D3CE9EFE56E}"/>
    <dgm:cxn modelId="{86758040-1BF3-ED41-8E7B-CB869D7B836F}" type="presOf" srcId="{A4BE982B-1D65-A046-BF95-28DB08271CB0}" destId="{6DA75CAB-2436-954A-8446-2957DDD48A99}" srcOrd="0" destOrd="0" presId="urn:microsoft.com/office/officeart/2005/8/layout/process4"/>
    <dgm:cxn modelId="{8C1DD860-9059-6540-BE64-E231D8783478}" type="presOf" srcId="{4576A21F-480A-6F45-A305-6F5C51A7046D}" destId="{71038CFF-0330-714F-82FB-8DC8DBD6AF61}" srcOrd="0" destOrd="0" presId="urn:microsoft.com/office/officeart/2005/8/layout/process4"/>
    <dgm:cxn modelId="{04EFF442-0A21-6548-8F07-F29A02A6F61D}" type="presOf" srcId="{B8810DAC-2216-0448-A761-C4A59481B856}" destId="{390C011F-EA1F-BD4E-B876-30FB1D103DC4}" srcOrd="0" destOrd="0" presId="urn:microsoft.com/office/officeart/2005/8/layout/process4"/>
    <dgm:cxn modelId="{BF318D45-E765-2B4C-B8C8-382EC77BCB7F}" type="presOf" srcId="{79E17AFA-9830-3B46-98DB-862F5ADA166E}" destId="{4C783F85-7A37-0F4C-ACD1-7051F84156A8}" srcOrd="0" destOrd="0" presId="urn:microsoft.com/office/officeart/2005/8/layout/process4"/>
    <dgm:cxn modelId="{BF5A9D46-AAA2-B744-A74A-A8FE67531C40}" type="presOf" srcId="{5BA46BAC-F526-B349-AA21-8DB92C3ACA37}" destId="{DC511EAB-A164-1D4A-8D2B-D42244D99516}" srcOrd="0" destOrd="0" presId="urn:microsoft.com/office/officeart/2005/8/layout/process4"/>
    <dgm:cxn modelId="{EBDB996D-B94D-1546-AFF0-D932E3D53B99}" srcId="{B20FB4D0-0BE6-4345-A2E7-1EA11A175753}" destId="{B8810DAC-2216-0448-A761-C4A59481B856}" srcOrd="3" destOrd="0" parTransId="{67658C2A-CA14-894D-B2A7-0E005B0FE067}" sibTransId="{F4FA0AD6-E2D0-3046-B36B-A29B3B99C391}"/>
    <dgm:cxn modelId="{E9ABA858-C772-4644-A0E9-FBC860D6BE54}" srcId="{B20FB4D0-0BE6-4345-A2E7-1EA11A175753}" destId="{1CA972DB-1CC8-F148-A6A8-A0248DFC5A16}" srcOrd="2" destOrd="0" parTransId="{B80246AE-F9BF-EB4F-AB68-7994102DB7D1}" sibTransId="{73E4A989-5301-5143-9DB0-F7A5315415C1}"/>
    <dgm:cxn modelId="{5EEA197A-1E59-714F-B5FE-0182D207E8D3}" type="presOf" srcId="{B20FB4D0-0BE6-4345-A2E7-1EA11A175753}" destId="{FE91DA0D-CC29-EF46-AF91-E71A09DA6659}" srcOrd="0" destOrd="0" presId="urn:microsoft.com/office/officeart/2005/8/layout/process4"/>
    <dgm:cxn modelId="{6DBF32B0-EF9D-9848-8CDD-B9BC0DB9A814}" srcId="{1CA972DB-1CC8-F148-A6A8-A0248DFC5A16}" destId="{79E17AFA-9830-3B46-98DB-862F5ADA166E}" srcOrd="1" destOrd="0" parTransId="{34B8BC94-A3B1-C74F-B220-37B005422616}" sibTransId="{7CD1244C-B376-E64E-AA60-CA3230E46D1B}"/>
    <dgm:cxn modelId="{A03274B0-2061-A247-8713-C21342D021BF}" srcId="{B20FB4D0-0BE6-4345-A2E7-1EA11A175753}" destId="{96044D39-3171-6545-9117-09FF126F6AF4}" srcOrd="0" destOrd="0" parTransId="{CE766DC2-F808-FA44-9CF3-D0221D39DECD}" sibTransId="{6447543B-3A6F-654E-BCFE-6E5278B51058}"/>
    <dgm:cxn modelId="{09D917C4-9C13-9047-BB77-9CA99B3B496D}" type="presOf" srcId="{1CA972DB-1CC8-F148-A6A8-A0248DFC5A16}" destId="{7377A41D-8F55-7849-BD1F-07CE5AD171B7}" srcOrd="0" destOrd="0" presId="urn:microsoft.com/office/officeart/2005/8/layout/process4"/>
    <dgm:cxn modelId="{660953C5-A099-3C46-8D86-1A37620C3113}" type="presOf" srcId="{8F1F3B5F-818D-C242-BE25-9AB428B9A20C}" destId="{232C4429-BA69-034E-923B-1ADE512BCBE8}" srcOrd="0" destOrd="0" presId="urn:microsoft.com/office/officeart/2005/8/layout/process4"/>
    <dgm:cxn modelId="{670249C6-59D8-2C40-B22E-78905A530723}" srcId="{8F1F3B5F-818D-C242-BE25-9AB428B9A20C}" destId="{A4BE982B-1D65-A046-BF95-28DB08271CB0}" srcOrd="0" destOrd="0" parTransId="{26A49C15-38C3-8048-9C95-1EE54C8CBDAE}" sibTransId="{A96DEC82-1834-2E4F-9364-5FCD9638B4CB}"/>
    <dgm:cxn modelId="{BE27C1CC-428E-0C4B-B76B-CB57A1FCC585}" type="presOf" srcId="{A8201A9C-1B32-F84F-9495-0D9B69BBA093}" destId="{3DC45A20-FFA5-7648-A127-4A5AF4DB7588}" srcOrd="0" destOrd="0" presId="urn:microsoft.com/office/officeart/2005/8/layout/process4"/>
    <dgm:cxn modelId="{E77710DC-3982-4048-912D-8817DBC1FB3D}" type="presOf" srcId="{8F1F3B5F-818D-C242-BE25-9AB428B9A20C}" destId="{E0501970-5446-8D43-A51F-1E2522427EB0}" srcOrd="1" destOrd="0" presId="urn:microsoft.com/office/officeart/2005/8/layout/process4"/>
    <dgm:cxn modelId="{23095AEA-7C66-0941-8398-9E8A621BEE1A}" srcId="{1CA972DB-1CC8-F148-A6A8-A0248DFC5A16}" destId="{5BA46BAC-F526-B349-AA21-8DB92C3ACA37}" srcOrd="0" destOrd="0" parTransId="{772AA54C-5E60-2A4B-8C83-49300412BD34}" sibTransId="{A5DC1763-E013-3649-B31A-5A9EB83074CB}"/>
    <dgm:cxn modelId="{A4A8E6EE-14DF-A24B-AE6F-BC7724E0D8CE}" srcId="{B20FB4D0-0BE6-4345-A2E7-1EA11A175753}" destId="{8F1F3B5F-818D-C242-BE25-9AB428B9A20C}" srcOrd="1" destOrd="0" parTransId="{69174F78-F79E-1F42-A3EA-798F306839E8}" sibTransId="{16BC1000-4923-F044-B691-E773C39B010F}"/>
    <dgm:cxn modelId="{B1C5BC82-75FB-5F47-88F9-A044B64708DF}" type="presParOf" srcId="{FE91DA0D-CC29-EF46-AF91-E71A09DA6659}" destId="{908511B1-DC7A-BC45-88B2-3B073727707B}" srcOrd="0" destOrd="0" presId="urn:microsoft.com/office/officeart/2005/8/layout/process4"/>
    <dgm:cxn modelId="{E6EF7850-294E-8543-8DEF-8336C9A76606}" type="presParOf" srcId="{908511B1-DC7A-BC45-88B2-3B073727707B}" destId="{71038CFF-0330-714F-82FB-8DC8DBD6AF61}" srcOrd="0" destOrd="0" presId="urn:microsoft.com/office/officeart/2005/8/layout/process4"/>
    <dgm:cxn modelId="{18C6BFAF-FE3E-6D4D-B6E8-B2BD8AE05DE1}" type="presParOf" srcId="{FE91DA0D-CC29-EF46-AF91-E71A09DA6659}" destId="{7A529C76-89E2-9149-A29A-694E51A510C7}" srcOrd="1" destOrd="0" presId="urn:microsoft.com/office/officeart/2005/8/layout/process4"/>
    <dgm:cxn modelId="{E715BC68-CA50-CB48-9E4F-81668B7659A4}" type="presParOf" srcId="{FE91DA0D-CC29-EF46-AF91-E71A09DA6659}" destId="{2E2E852A-00D0-8A46-B812-AA6A44829D0B}" srcOrd="2" destOrd="0" presId="urn:microsoft.com/office/officeart/2005/8/layout/process4"/>
    <dgm:cxn modelId="{EDBA5D23-C2B1-6B4C-ABB3-D83CF9C81175}" type="presParOf" srcId="{2E2E852A-00D0-8A46-B812-AA6A44829D0B}" destId="{390C011F-EA1F-BD4E-B876-30FB1D103DC4}" srcOrd="0" destOrd="0" presId="urn:microsoft.com/office/officeart/2005/8/layout/process4"/>
    <dgm:cxn modelId="{7D7CB34F-B3DF-154A-9A95-C489BF1D597A}" type="presParOf" srcId="{FE91DA0D-CC29-EF46-AF91-E71A09DA6659}" destId="{00CE6274-5211-CC40-A724-DBEE77EBD14E}" srcOrd="3" destOrd="0" presId="urn:microsoft.com/office/officeart/2005/8/layout/process4"/>
    <dgm:cxn modelId="{BBD1F1D4-C192-3245-A73D-87723F028DF2}" type="presParOf" srcId="{FE91DA0D-CC29-EF46-AF91-E71A09DA6659}" destId="{0D320457-BF77-8D4A-83D7-60F793B126E0}" srcOrd="4" destOrd="0" presId="urn:microsoft.com/office/officeart/2005/8/layout/process4"/>
    <dgm:cxn modelId="{ECF62D78-D468-AC49-977C-0B089B42A47F}" type="presParOf" srcId="{0D320457-BF77-8D4A-83D7-60F793B126E0}" destId="{7377A41D-8F55-7849-BD1F-07CE5AD171B7}" srcOrd="0" destOrd="0" presId="urn:microsoft.com/office/officeart/2005/8/layout/process4"/>
    <dgm:cxn modelId="{A4E5A025-FBBA-354D-AC8E-59CCC8DF0EF3}" type="presParOf" srcId="{0D320457-BF77-8D4A-83D7-60F793B126E0}" destId="{7C1FB0CF-28A1-A24C-8381-6799EE80CA4B}" srcOrd="1" destOrd="0" presId="urn:microsoft.com/office/officeart/2005/8/layout/process4"/>
    <dgm:cxn modelId="{8F9D38E2-D5CF-4D4D-BDCC-F7A8469954F5}" type="presParOf" srcId="{0D320457-BF77-8D4A-83D7-60F793B126E0}" destId="{031C4009-E329-6B4D-B594-9ECBDA8B0E38}" srcOrd="2" destOrd="0" presId="urn:microsoft.com/office/officeart/2005/8/layout/process4"/>
    <dgm:cxn modelId="{3159C0D0-D13C-644A-A82D-E3C45546BC30}" type="presParOf" srcId="{031C4009-E329-6B4D-B594-9ECBDA8B0E38}" destId="{DC511EAB-A164-1D4A-8D2B-D42244D99516}" srcOrd="0" destOrd="0" presId="urn:microsoft.com/office/officeart/2005/8/layout/process4"/>
    <dgm:cxn modelId="{CA8ECC2F-8E87-0741-853C-76FB0F45AF3E}" type="presParOf" srcId="{031C4009-E329-6B4D-B594-9ECBDA8B0E38}" destId="{4C783F85-7A37-0F4C-ACD1-7051F84156A8}" srcOrd="1" destOrd="0" presId="urn:microsoft.com/office/officeart/2005/8/layout/process4"/>
    <dgm:cxn modelId="{E84EF56D-F523-9346-82CC-61457CB20FAE}" type="presParOf" srcId="{FE91DA0D-CC29-EF46-AF91-E71A09DA6659}" destId="{E295A418-1685-6447-9775-CF5E05BAFD90}" srcOrd="5" destOrd="0" presId="urn:microsoft.com/office/officeart/2005/8/layout/process4"/>
    <dgm:cxn modelId="{CD17CA53-6E47-874D-9036-66E325A05771}" type="presParOf" srcId="{FE91DA0D-CC29-EF46-AF91-E71A09DA6659}" destId="{AF68C1F7-8F8C-A841-B8B8-E33D29920DE1}" srcOrd="6" destOrd="0" presId="urn:microsoft.com/office/officeart/2005/8/layout/process4"/>
    <dgm:cxn modelId="{2BFEEE10-BFD5-E442-BB80-E3509A453138}" type="presParOf" srcId="{AF68C1F7-8F8C-A841-B8B8-E33D29920DE1}" destId="{232C4429-BA69-034E-923B-1ADE512BCBE8}" srcOrd="0" destOrd="0" presId="urn:microsoft.com/office/officeart/2005/8/layout/process4"/>
    <dgm:cxn modelId="{C9DB08CC-A329-F545-B791-F7FD93E0567C}" type="presParOf" srcId="{AF68C1F7-8F8C-A841-B8B8-E33D29920DE1}" destId="{E0501970-5446-8D43-A51F-1E2522427EB0}" srcOrd="1" destOrd="0" presId="urn:microsoft.com/office/officeart/2005/8/layout/process4"/>
    <dgm:cxn modelId="{AB8882EF-8953-7D4C-A676-FAA13361B4DE}" type="presParOf" srcId="{AF68C1F7-8F8C-A841-B8B8-E33D29920DE1}" destId="{8B2F9070-E297-6543-87CE-7C00FCF760B5}" srcOrd="2" destOrd="0" presId="urn:microsoft.com/office/officeart/2005/8/layout/process4"/>
    <dgm:cxn modelId="{226B9596-90EA-2E43-873E-066925431CAE}" type="presParOf" srcId="{8B2F9070-E297-6543-87CE-7C00FCF760B5}" destId="{6DA75CAB-2436-954A-8446-2957DDD48A99}" srcOrd="0" destOrd="0" presId="urn:microsoft.com/office/officeart/2005/8/layout/process4"/>
    <dgm:cxn modelId="{48959532-8AAF-064A-8E43-0C4B96912042}" type="presParOf" srcId="{8B2F9070-E297-6543-87CE-7C00FCF760B5}" destId="{4FF55F4A-6385-0742-BF79-E9A9BCB82352}" srcOrd="1" destOrd="0" presId="urn:microsoft.com/office/officeart/2005/8/layout/process4"/>
    <dgm:cxn modelId="{96FA87F8-6878-9248-96F3-B73E4149389A}" type="presParOf" srcId="{FE91DA0D-CC29-EF46-AF91-E71A09DA6659}" destId="{AAEA8EBF-4520-624D-85A7-912C6AA6BC27}" srcOrd="7" destOrd="0" presId="urn:microsoft.com/office/officeart/2005/8/layout/process4"/>
    <dgm:cxn modelId="{71779C0D-84E8-6643-8AA1-076A0E01692A}" type="presParOf" srcId="{FE91DA0D-CC29-EF46-AF91-E71A09DA6659}" destId="{C25B0EA3-CB13-4E4E-A02B-EDDCD2F2230C}" srcOrd="8" destOrd="0" presId="urn:microsoft.com/office/officeart/2005/8/layout/process4"/>
    <dgm:cxn modelId="{E41762E4-7767-0447-99BF-19C564EA864E}" type="presParOf" srcId="{C25B0EA3-CB13-4E4E-A02B-EDDCD2F2230C}" destId="{2AB206C0-8D6B-E04F-BAD6-00DBCED492EA}" srcOrd="0" destOrd="0" presId="urn:microsoft.com/office/officeart/2005/8/layout/process4"/>
    <dgm:cxn modelId="{4D715687-1A94-4A4B-9920-EF25619A6CA2}" type="presParOf" srcId="{C25B0EA3-CB13-4E4E-A02B-EDDCD2F2230C}" destId="{FF9449BA-34B6-1146-BEF5-0D08FD362D5E}" srcOrd="1" destOrd="0" presId="urn:microsoft.com/office/officeart/2005/8/layout/process4"/>
    <dgm:cxn modelId="{3F462041-8797-5C48-B6E6-3276D9B2DC5A}" type="presParOf" srcId="{C25B0EA3-CB13-4E4E-A02B-EDDCD2F2230C}" destId="{379AA0BC-1537-134D-91CF-D6799B325979}" srcOrd="2" destOrd="0" presId="urn:microsoft.com/office/officeart/2005/8/layout/process4"/>
    <dgm:cxn modelId="{BF6D3A89-8D2F-E24D-831F-AAC34B0B247C}" type="presParOf" srcId="{379AA0BC-1537-134D-91CF-D6799B325979}" destId="{6396178F-7B4A-E04C-893E-D35051A7EFD4}" srcOrd="0" destOrd="0" presId="urn:microsoft.com/office/officeart/2005/8/layout/process4"/>
    <dgm:cxn modelId="{932F5041-635F-4849-8212-E0A18129CBBB}" type="presParOf" srcId="{379AA0BC-1537-134D-91CF-D6799B325979}" destId="{3DC45A20-FFA5-7648-A127-4A5AF4DB7588}" srcOrd="1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589AD55-7C6F-1A44-9CEE-058932C755C5}" type="doc">
      <dgm:prSet loTypeId="urn:microsoft.com/office/officeart/2005/8/layout/equation2" loCatId="" qsTypeId="urn:microsoft.com/office/officeart/2005/8/quickstyle/simple4" qsCatId="simple" csTypeId="urn:microsoft.com/office/officeart/2005/8/colors/accent1_2" csCatId="accent1" phldr="1"/>
      <dgm:spPr/>
    </dgm:pt>
    <dgm:pt modelId="{3E8D6517-B44B-044D-AA63-22377C12404E}">
      <dgm:prSet phldrT="[Текст]" custT="1"/>
      <dgm:spPr/>
      <dgm:t>
        <a:bodyPr/>
        <a:lstStyle/>
        <a:p>
          <a:r>
            <a:rPr lang="ru-RU" sz="1600" b="1" dirty="0"/>
            <a:t>Выбор кафедры</a:t>
          </a:r>
        </a:p>
      </dgm:t>
    </dgm:pt>
    <dgm:pt modelId="{FC9F0B41-CA5A-CA45-A5FA-555A90E0B80A}" type="parTrans" cxnId="{1B628544-2664-674F-BEED-FCA384B4D187}">
      <dgm:prSet/>
      <dgm:spPr/>
      <dgm:t>
        <a:bodyPr/>
        <a:lstStyle/>
        <a:p>
          <a:endParaRPr lang="ru-RU"/>
        </a:p>
      </dgm:t>
    </dgm:pt>
    <dgm:pt modelId="{B7E0FE70-CA4F-E245-96DD-1856AD06CD4A}" type="sibTrans" cxnId="{1B628544-2664-674F-BEED-FCA384B4D187}">
      <dgm:prSet/>
      <dgm:spPr/>
      <dgm:t>
        <a:bodyPr/>
        <a:lstStyle/>
        <a:p>
          <a:endParaRPr lang="ru-RU"/>
        </a:p>
      </dgm:t>
    </dgm:pt>
    <dgm:pt modelId="{F490FFED-2CBE-3245-BA19-129AEE4C5594}">
      <dgm:prSet phldrT="[Текст]" custT="1"/>
      <dgm:spPr/>
      <dgm:t>
        <a:bodyPr/>
        <a:lstStyle/>
        <a:p>
          <a:r>
            <a:rPr lang="ru-RU" sz="1600" b="1" dirty="0"/>
            <a:t>Рекомендации вузов</a:t>
          </a:r>
        </a:p>
      </dgm:t>
    </dgm:pt>
    <dgm:pt modelId="{397EBAD2-F42A-6B44-8291-828B69B0813B}" type="parTrans" cxnId="{19B1B2AC-4A20-1640-82FD-B92CACDA4240}">
      <dgm:prSet/>
      <dgm:spPr/>
      <dgm:t>
        <a:bodyPr/>
        <a:lstStyle/>
        <a:p>
          <a:endParaRPr lang="ru-RU"/>
        </a:p>
      </dgm:t>
    </dgm:pt>
    <dgm:pt modelId="{D03831FB-E0FD-1F4D-ABA1-5D50ED54EB3F}" type="sibTrans" cxnId="{19B1B2AC-4A20-1640-82FD-B92CACDA4240}">
      <dgm:prSet/>
      <dgm:spPr/>
      <dgm:t>
        <a:bodyPr/>
        <a:lstStyle/>
        <a:p>
          <a:endParaRPr lang="ru-RU"/>
        </a:p>
      </dgm:t>
    </dgm:pt>
    <dgm:pt modelId="{CEFCE1AA-ADB3-BF42-A510-5B4AFB7EBD62}">
      <dgm:prSet phldrT="[Текст]"/>
      <dgm:spPr/>
      <dgm:t>
        <a:bodyPr/>
        <a:lstStyle/>
        <a:p>
          <a:r>
            <a:rPr lang="ru-RU" dirty="0"/>
            <a:t>ЭБС</a:t>
          </a:r>
        </a:p>
      </dgm:t>
    </dgm:pt>
    <dgm:pt modelId="{6A7C7476-A277-794A-BE3E-55203568580C}" type="parTrans" cxnId="{04425261-EDB9-DE48-8075-C6E56BE166C0}">
      <dgm:prSet/>
      <dgm:spPr/>
      <dgm:t>
        <a:bodyPr/>
        <a:lstStyle/>
        <a:p>
          <a:endParaRPr lang="ru-RU"/>
        </a:p>
      </dgm:t>
    </dgm:pt>
    <dgm:pt modelId="{38B5D8C1-76D6-D44D-984E-FB14F5C43CC5}" type="sibTrans" cxnId="{04425261-EDB9-DE48-8075-C6E56BE166C0}">
      <dgm:prSet/>
      <dgm:spPr/>
      <dgm:t>
        <a:bodyPr/>
        <a:lstStyle/>
        <a:p>
          <a:endParaRPr lang="ru-RU"/>
        </a:p>
      </dgm:t>
    </dgm:pt>
    <dgm:pt modelId="{35F61929-16F3-D84A-BCBF-0F3C8EBB3530}" type="pres">
      <dgm:prSet presAssocID="{1589AD55-7C6F-1A44-9CEE-058932C755C5}" presName="Name0" presStyleCnt="0">
        <dgm:presLayoutVars>
          <dgm:dir/>
          <dgm:resizeHandles val="exact"/>
        </dgm:presLayoutVars>
      </dgm:prSet>
      <dgm:spPr/>
    </dgm:pt>
    <dgm:pt modelId="{7042F8C3-F4AF-894A-9A4A-166B65AECC19}" type="pres">
      <dgm:prSet presAssocID="{1589AD55-7C6F-1A44-9CEE-058932C755C5}" presName="vNodes" presStyleCnt="0"/>
      <dgm:spPr/>
    </dgm:pt>
    <dgm:pt modelId="{572D9D3E-5DDF-6D4A-9E73-A3A43E0EC400}" type="pres">
      <dgm:prSet presAssocID="{3E8D6517-B44B-044D-AA63-22377C12404E}" presName="node" presStyleLbl="node1" presStyleIdx="0" presStyleCnt="3">
        <dgm:presLayoutVars>
          <dgm:bulletEnabled val="1"/>
        </dgm:presLayoutVars>
      </dgm:prSet>
      <dgm:spPr/>
    </dgm:pt>
    <dgm:pt modelId="{CE5D2C62-E83D-1D44-A7AB-94489302EEF6}" type="pres">
      <dgm:prSet presAssocID="{B7E0FE70-CA4F-E245-96DD-1856AD06CD4A}" presName="spacerT" presStyleCnt="0"/>
      <dgm:spPr/>
    </dgm:pt>
    <dgm:pt modelId="{511592B5-CE16-D042-A2A9-BC4D2E662567}" type="pres">
      <dgm:prSet presAssocID="{B7E0FE70-CA4F-E245-96DD-1856AD06CD4A}" presName="sibTrans" presStyleLbl="sibTrans2D1" presStyleIdx="0" presStyleCnt="2"/>
      <dgm:spPr/>
    </dgm:pt>
    <dgm:pt modelId="{F27A191C-1F9F-6F4A-8EEF-91005DC460F6}" type="pres">
      <dgm:prSet presAssocID="{B7E0FE70-CA4F-E245-96DD-1856AD06CD4A}" presName="spacerB" presStyleCnt="0"/>
      <dgm:spPr/>
    </dgm:pt>
    <dgm:pt modelId="{B2632283-10F7-A945-B078-A79CF903C1AE}" type="pres">
      <dgm:prSet presAssocID="{F490FFED-2CBE-3245-BA19-129AEE4C5594}" presName="node" presStyleLbl="node1" presStyleIdx="1" presStyleCnt="3">
        <dgm:presLayoutVars>
          <dgm:bulletEnabled val="1"/>
        </dgm:presLayoutVars>
      </dgm:prSet>
      <dgm:spPr/>
    </dgm:pt>
    <dgm:pt modelId="{376EDAFE-96A6-9E41-9815-A428F6BCDA35}" type="pres">
      <dgm:prSet presAssocID="{1589AD55-7C6F-1A44-9CEE-058932C755C5}" presName="sibTransLast" presStyleLbl="sibTrans2D1" presStyleIdx="1" presStyleCnt="2"/>
      <dgm:spPr/>
    </dgm:pt>
    <dgm:pt modelId="{4BE4A9D5-C5A1-7B47-AF91-E40A4F94D24C}" type="pres">
      <dgm:prSet presAssocID="{1589AD55-7C6F-1A44-9CEE-058932C755C5}" presName="connectorText" presStyleLbl="sibTrans2D1" presStyleIdx="1" presStyleCnt="2"/>
      <dgm:spPr/>
    </dgm:pt>
    <dgm:pt modelId="{FABE8819-12FB-CB46-92C2-0BBD09B1A391}" type="pres">
      <dgm:prSet presAssocID="{1589AD55-7C6F-1A44-9CEE-058932C755C5}" presName="lastNode" presStyleLbl="node1" presStyleIdx="2" presStyleCnt="3">
        <dgm:presLayoutVars>
          <dgm:bulletEnabled val="1"/>
        </dgm:presLayoutVars>
      </dgm:prSet>
      <dgm:spPr/>
    </dgm:pt>
  </dgm:ptLst>
  <dgm:cxnLst>
    <dgm:cxn modelId="{F711A720-C405-B44E-8966-F1610BC14B8C}" type="presOf" srcId="{D03831FB-E0FD-1F4D-ABA1-5D50ED54EB3F}" destId="{4BE4A9D5-C5A1-7B47-AF91-E40A4F94D24C}" srcOrd="1" destOrd="0" presId="urn:microsoft.com/office/officeart/2005/8/layout/equation2"/>
    <dgm:cxn modelId="{2826912C-5F73-6444-B0B5-9B31C5F24A0F}" type="presOf" srcId="{1589AD55-7C6F-1A44-9CEE-058932C755C5}" destId="{35F61929-16F3-D84A-BCBF-0F3C8EBB3530}" srcOrd="0" destOrd="0" presId="urn:microsoft.com/office/officeart/2005/8/layout/equation2"/>
    <dgm:cxn modelId="{23F04560-8DA6-F24E-A196-6A2208D23E6B}" type="presOf" srcId="{CEFCE1AA-ADB3-BF42-A510-5B4AFB7EBD62}" destId="{FABE8819-12FB-CB46-92C2-0BBD09B1A391}" srcOrd="0" destOrd="0" presId="urn:microsoft.com/office/officeart/2005/8/layout/equation2"/>
    <dgm:cxn modelId="{04425261-EDB9-DE48-8075-C6E56BE166C0}" srcId="{1589AD55-7C6F-1A44-9CEE-058932C755C5}" destId="{CEFCE1AA-ADB3-BF42-A510-5B4AFB7EBD62}" srcOrd="2" destOrd="0" parTransId="{6A7C7476-A277-794A-BE3E-55203568580C}" sibTransId="{38B5D8C1-76D6-D44D-984E-FB14F5C43CC5}"/>
    <dgm:cxn modelId="{1B628544-2664-674F-BEED-FCA384B4D187}" srcId="{1589AD55-7C6F-1A44-9CEE-058932C755C5}" destId="{3E8D6517-B44B-044D-AA63-22377C12404E}" srcOrd="0" destOrd="0" parTransId="{FC9F0B41-CA5A-CA45-A5FA-555A90E0B80A}" sibTransId="{B7E0FE70-CA4F-E245-96DD-1856AD06CD4A}"/>
    <dgm:cxn modelId="{1D6A7D45-17DA-7C49-8CE0-4C68D813B4FB}" type="presOf" srcId="{F490FFED-2CBE-3245-BA19-129AEE4C5594}" destId="{B2632283-10F7-A945-B078-A79CF903C1AE}" srcOrd="0" destOrd="0" presId="urn:microsoft.com/office/officeart/2005/8/layout/equation2"/>
    <dgm:cxn modelId="{EDBD9B93-FAF6-4E46-BAAC-690CBFF4FD7C}" type="presOf" srcId="{B7E0FE70-CA4F-E245-96DD-1856AD06CD4A}" destId="{511592B5-CE16-D042-A2A9-BC4D2E662567}" srcOrd="0" destOrd="0" presId="urn:microsoft.com/office/officeart/2005/8/layout/equation2"/>
    <dgm:cxn modelId="{19B1B2AC-4A20-1640-82FD-B92CACDA4240}" srcId="{1589AD55-7C6F-1A44-9CEE-058932C755C5}" destId="{F490FFED-2CBE-3245-BA19-129AEE4C5594}" srcOrd="1" destOrd="0" parTransId="{397EBAD2-F42A-6B44-8291-828B69B0813B}" sibTransId="{D03831FB-E0FD-1F4D-ABA1-5D50ED54EB3F}"/>
    <dgm:cxn modelId="{EFA856B8-AECE-6E4B-8248-3382756F7E7C}" type="presOf" srcId="{D03831FB-E0FD-1F4D-ABA1-5D50ED54EB3F}" destId="{376EDAFE-96A6-9E41-9815-A428F6BCDA35}" srcOrd="0" destOrd="0" presId="urn:microsoft.com/office/officeart/2005/8/layout/equation2"/>
    <dgm:cxn modelId="{3F29DEEF-63C9-484A-8F6B-CBE427694F18}" type="presOf" srcId="{3E8D6517-B44B-044D-AA63-22377C12404E}" destId="{572D9D3E-5DDF-6D4A-9E73-A3A43E0EC400}" srcOrd="0" destOrd="0" presId="urn:microsoft.com/office/officeart/2005/8/layout/equation2"/>
    <dgm:cxn modelId="{4FDDCF9F-05D0-1E44-A5DF-96748FACF58C}" type="presParOf" srcId="{35F61929-16F3-D84A-BCBF-0F3C8EBB3530}" destId="{7042F8C3-F4AF-894A-9A4A-166B65AECC19}" srcOrd="0" destOrd="0" presId="urn:microsoft.com/office/officeart/2005/8/layout/equation2"/>
    <dgm:cxn modelId="{9EADA2A0-5B66-BC47-826D-A898AF66F27A}" type="presParOf" srcId="{7042F8C3-F4AF-894A-9A4A-166B65AECC19}" destId="{572D9D3E-5DDF-6D4A-9E73-A3A43E0EC400}" srcOrd="0" destOrd="0" presId="urn:microsoft.com/office/officeart/2005/8/layout/equation2"/>
    <dgm:cxn modelId="{8DFBC6FA-956E-BB44-80E8-2939EEBD379E}" type="presParOf" srcId="{7042F8C3-F4AF-894A-9A4A-166B65AECC19}" destId="{CE5D2C62-E83D-1D44-A7AB-94489302EEF6}" srcOrd="1" destOrd="0" presId="urn:microsoft.com/office/officeart/2005/8/layout/equation2"/>
    <dgm:cxn modelId="{F3E07BDC-7FC6-2E49-BB9D-1F69382E56AB}" type="presParOf" srcId="{7042F8C3-F4AF-894A-9A4A-166B65AECC19}" destId="{511592B5-CE16-D042-A2A9-BC4D2E662567}" srcOrd="2" destOrd="0" presId="urn:microsoft.com/office/officeart/2005/8/layout/equation2"/>
    <dgm:cxn modelId="{69678519-33BC-5746-892E-2CF2ABCC1EC4}" type="presParOf" srcId="{7042F8C3-F4AF-894A-9A4A-166B65AECC19}" destId="{F27A191C-1F9F-6F4A-8EEF-91005DC460F6}" srcOrd="3" destOrd="0" presId="urn:microsoft.com/office/officeart/2005/8/layout/equation2"/>
    <dgm:cxn modelId="{5FE3AD2F-1A2F-A341-B833-70E3155C27C4}" type="presParOf" srcId="{7042F8C3-F4AF-894A-9A4A-166B65AECC19}" destId="{B2632283-10F7-A945-B078-A79CF903C1AE}" srcOrd="4" destOrd="0" presId="urn:microsoft.com/office/officeart/2005/8/layout/equation2"/>
    <dgm:cxn modelId="{863E2FF6-DD1F-FA4D-BFA6-46148F92D1A0}" type="presParOf" srcId="{35F61929-16F3-D84A-BCBF-0F3C8EBB3530}" destId="{376EDAFE-96A6-9E41-9815-A428F6BCDA35}" srcOrd="1" destOrd="0" presId="urn:microsoft.com/office/officeart/2005/8/layout/equation2"/>
    <dgm:cxn modelId="{44C2AB66-1D2F-6A4A-8C41-ABEF41F0DA88}" type="presParOf" srcId="{376EDAFE-96A6-9E41-9815-A428F6BCDA35}" destId="{4BE4A9D5-C5A1-7B47-AF91-E40A4F94D24C}" srcOrd="0" destOrd="0" presId="urn:microsoft.com/office/officeart/2005/8/layout/equation2"/>
    <dgm:cxn modelId="{B2D7F4B8-15F8-214B-AD35-982B93E9C767}" type="presParOf" srcId="{35F61929-16F3-D84A-BCBF-0F3C8EBB3530}" destId="{FABE8819-12FB-CB46-92C2-0BBD09B1A391}" srcOrd="2" destOrd="0" presId="urn:microsoft.com/office/officeart/2005/8/layout/equati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09714D8-9A66-8443-B3E4-04C0002F7D2D}" type="doc">
      <dgm:prSet loTypeId="urn:microsoft.com/office/officeart/2005/8/layout/cycle1" loCatId="" qsTypeId="urn:microsoft.com/office/officeart/2005/8/quickstyle/simple5" qsCatId="simple" csTypeId="urn:microsoft.com/office/officeart/2005/8/colors/accent5_3" csCatId="accent5" phldr="1"/>
      <dgm:spPr/>
      <dgm:t>
        <a:bodyPr/>
        <a:lstStyle/>
        <a:p>
          <a:endParaRPr lang="ru-RU"/>
        </a:p>
      </dgm:t>
    </dgm:pt>
    <dgm:pt modelId="{3EC92EDD-46D2-0A4C-8AF9-F6BF63863642}">
      <dgm:prSet phldrT="[Текст]" custT="1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3200" b="1" dirty="0">
              <a:solidFill>
                <a:srgbClr val="3366CC"/>
              </a:solidFill>
            </a:rPr>
            <a:t>Текст</a:t>
          </a:r>
          <a:endParaRPr lang="ru-RU" sz="2400" b="1" dirty="0">
            <a:solidFill>
              <a:srgbClr val="3366CC"/>
            </a:solidFill>
          </a:endParaRPr>
        </a:p>
      </dgm:t>
    </dgm:pt>
    <dgm:pt modelId="{27A2C370-4815-9841-BE59-A295A4797163}" type="parTrans" cxnId="{82C017A9-748C-EF49-BB22-42A211D32954}">
      <dgm:prSet/>
      <dgm:spPr/>
      <dgm:t>
        <a:bodyPr/>
        <a:lstStyle/>
        <a:p>
          <a:endParaRPr lang="ru-RU"/>
        </a:p>
      </dgm:t>
    </dgm:pt>
    <dgm:pt modelId="{1064A366-740D-214A-BCB4-823A465234E1}" type="sibTrans" cxnId="{82C017A9-748C-EF49-BB22-42A211D32954}">
      <dgm:prSet/>
      <dgm:spPr/>
      <dgm:t>
        <a:bodyPr/>
        <a:lstStyle/>
        <a:p>
          <a:endParaRPr lang="ru-RU"/>
        </a:p>
      </dgm:t>
    </dgm:pt>
    <dgm:pt modelId="{5DC4CB15-E9F3-4A4E-8FA4-7B4A85B3056C}">
      <dgm:prSet phldrT="[Текст]" custT="1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3200" b="1" dirty="0"/>
            <a:t>Прочитанный</a:t>
          </a:r>
          <a:r>
            <a:rPr lang="ru-RU" sz="2400" b="1" dirty="0"/>
            <a:t> </a:t>
          </a:r>
          <a:r>
            <a:rPr lang="ru-RU" sz="3200" b="1" dirty="0"/>
            <a:t>текст</a:t>
          </a:r>
          <a:endParaRPr lang="ru-RU" sz="2400" b="1" dirty="0"/>
        </a:p>
      </dgm:t>
    </dgm:pt>
    <dgm:pt modelId="{CAF7A86D-A44D-584F-AB0F-5B9654E9D762}" type="parTrans" cxnId="{67BD2C09-78BA-9042-917E-A3326498A109}">
      <dgm:prSet/>
      <dgm:spPr/>
      <dgm:t>
        <a:bodyPr/>
        <a:lstStyle/>
        <a:p>
          <a:endParaRPr lang="ru-RU"/>
        </a:p>
      </dgm:t>
    </dgm:pt>
    <dgm:pt modelId="{9754F60B-2BBF-1F47-B3D7-12BEF8243932}" type="sibTrans" cxnId="{67BD2C09-78BA-9042-917E-A3326498A109}">
      <dgm:prSet/>
      <dgm:spPr/>
      <dgm:t>
        <a:bodyPr/>
        <a:lstStyle/>
        <a:p>
          <a:endParaRPr lang="ru-RU"/>
        </a:p>
      </dgm:t>
    </dgm:pt>
    <dgm:pt modelId="{12808F2F-BC56-4E40-B744-102E413EF9E6}">
      <dgm:prSet phldrT="[Текст]" custT="1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3200" b="1" dirty="0"/>
            <a:t>Цитируемый текст</a:t>
          </a:r>
        </a:p>
      </dgm:t>
    </dgm:pt>
    <dgm:pt modelId="{7AACB93C-C448-1540-946A-B66A06F225ED}" type="parTrans" cxnId="{5F250C1D-04FC-9141-9738-E2230E01EF80}">
      <dgm:prSet/>
      <dgm:spPr/>
      <dgm:t>
        <a:bodyPr/>
        <a:lstStyle/>
        <a:p>
          <a:endParaRPr lang="ru-RU"/>
        </a:p>
      </dgm:t>
    </dgm:pt>
    <dgm:pt modelId="{53E267E1-F56E-AA4A-B872-F2D385598E7A}" type="sibTrans" cxnId="{5F250C1D-04FC-9141-9738-E2230E01EF80}">
      <dgm:prSet/>
      <dgm:spPr/>
      <dgm:t>
        <a:bodyPr/>
        <a:lstStyle/>
        <a:p>
          <a:endParaRPr lang="ru-RU"/>
        </a:p>
      </dgm:t>
    </dgm:pt>
    <dgm:pt modelId="{F0461702-FE73-B448-9240-3B136CA7D319}" type="pres">
      <dgm:prSet presAssocID="{E09714D8-9A66-8443-B3E4-04C0002F7D2D}" presName="cycle" presStyleCnt="0">
        <dgm:presLayoutVars>
          <dgm:dir/>
          <dgm:resizeHandles val="exact"/>
        </dgm:presLayoutVars>
      </dgm:prSet>
      <dgm:spPr/>
    </dgm:pt>
    <dgm:pt modelId="{66E28381-FCAA-6D4A-B854-B28F08E8546D}" type="pres">
      <dgm:prSet presAssocID="{3EC92EDD-46D2-0A4C-8AF9-F6BF63863642}" presName="dummy" presStyleCnt="0"/>
      <dgm:spPr/>
    </dgm:pt>
    <dgm:pt modelId="{30E70050-3850-2244-8DF5-32C638A9EB7D}" type="pres">
      <dgm:prSet presAssocID="{3EC92EDD-46D2-0A4C-8AF9-F6BF63863642}" presName="node" presStyleLbl="revTx" presStyleIdx="0" presStyleCnt="3">
        <dgm:presLayoutVars>
          <dgm:bulletEnabled val="1"/>
        </dgm:presLayoutVars>
      </dgm:prSet>
      <dgm:spPr/>
    </dgm:pt>
    <dgm:pt modelId="{2ECB454A-E7BA-FB43-BCAE-1687765BFB60}" type="pres">
      <dgm:prSet presAssocID="{1064A366-740D-214A-BCB4-823A465234E1}" presName="sibTrans" presStyleLbl="node1" presStyleIdx="0" presStyleCnt="3"/>
      <dgm:spPr/>
    </dgm:pt>
    <dgm:pt modelId="{DCBFF9E2-660C-6A43-A656-96B072907F48}" type="pres">
      <dgm:prSet presAssocID="{5DC4CB15-E9F3-4A4E-8FA4-7B4A85B3056C}" presName="dummy" presStyleCnt="0"/>
      <dgm:spPr/>
    </dgm:pt>
    <dgm:pt modelId="{76B67FED-FD3A-7941-8C9C-7DA3E3C1A0A4}" type="pres">
      <dgm:prSet presAssocID="{5DC4CB15-E9F3-4A4E-8FA4-7B4A85B3056C}" presName="node" presStyleLbl="revTx" presStyleIdx="1" presStyleCnt="3">
        <dgm:presLayoutVars>
          <dgm:bulletEnabled val="1"/>
        </dgm:presLayoutVars>
      </dgm:prSet>
      <dgm:spPr/>
    </dgm:pt>
    <dgm:pt modelId="{366B1533-B005-8345-BE4B-4F03502226C5}" type="pres">
      <dgm:prSet presAssocID="{9754F60B-2BBF-1F47-B3D7-12BEF8243932}" presName="sibTrans" presStyleLbl="node1" presStyleIdx="1" presStyleCnt="3"/>
      <dgm:spPr/>
    </dgm:pt>
    <dgm:pt modelId="{A7439A03-7AFA-B84A-80DF-153324D5B346}" type="pres">
      <dgm:prSet presAssocID="{12808F2F-BC56-4E40-B744-102E413EF9E6}" presName="dummy" presStyleCnt="0"/>
      <dgm:spPr/>
    </dgm:pt>
    <dgm:pt modelId="{9EC8B601-3AC4-6648-A876-2ABB4C194A5D}" type="pres">
      <dgm:prSet presAssocID="{12808F2F-BC56-4E40-B744-102E413EF9E6}" presName="node" presStyleLbl="revTx" presStyleIdx="2" presStyleCnt="3">
        <dgm:presLayoutVars>
          <dgm:bulletEnabled val="1"/>
        </dgm:presLayoutVars>
      </dgm:prSet>
      <dgm:spPr/>
    </dgm:pt>
    <dgm:pt modelId="{53FC2A3E-1E0A-2241-8A43-943CC9F10D3F}" type="pres">
      <dgm:prSet presAssocID="{53E267E1-F56E-AA4A-B872-F2D385598E7A}" presName="sibTrans" presStyleLbl="node1" presStyleIdx="2" presStyleCnt="3"/>
      <dgm:spPr/>
    </dgm:pt>
  </dgm:ptLst>
  <dgm:cxnLst>
    <dgm:cxn modelId="{67BD2C09-78BA-9042-917E-A3326498A109}" srcId="{E09714D8-9A66-8443-B3E4-04C0002F7D2D}" destId="{5DC4CB15-E9F3-4A4E-8FA4-7B4A85B3056C}" srcOrd="1" destOrd="0" parTransId="{CAF7A86D-A44D-584F-AB0F-5B9654E9D762}" sibTransId="{9754F60B-2BBF-1F47-B3D7-12BEF8243932}"/>
    <dgm:cxn modelId="{5F250C1D-04FC-9141-9738-E2230E01EF80}" srcId="{E09714D8-9A66-8443-B3E4-04C0002F7D2D}" destId="{12808F2F-BC56-4E40-B744-102E413EF9E6}" srcOrd="2" destOrd="0" parTransId="{7AACB93C-C448-1540-946A-B66A06F225ED}" sibTransId="{53E267E1-F56E-AA4A-B872-F2D385598E7A}"/>
    <dgm:cxn modelId="{54CD7C1D-4679-9040-9906-328780FE9085}" type="presOf" srcId="{9754F60B-2BBF-1F47-B3D7-12BEF8243932}" destId="{366B1533-B005-8345-BE4B-4F03502226C5}" srcOrd="0" destOrd="0" presId="urn:microsoft.com/office/officeart/2005/8/layout/cycle1"/>
    <dgm:cxn modelId="{35D9833C-78D2-3745-8CBC-0924C4B9B41F}" type="presOf" srcId="{3EC92EDD-46D2-0A4C-8AF9-F6BF63863642}" destId="{30E70050-3850-2244-8DF5-32C638A9EB7D}" srcOrd="0" destOrd="0" presId="urn:microsoft.com/office/officeart/2005/8/layout/cycle1"/>
    <dgm:cxn modelId="{E0CE8883-3DE2-6D45-A589-B5E323CE2AD8}" type="presOf" srcId="{1064A366-740D-214A-BCB4-823A465234E1}" destId="{2ECB454A-E7BA-FB43-BCAE-1687765BFB60}" srcOrd="0" destOrd="0" presId="urn:microsoft.com/office/officeart/2005/8/layout/cycle1"/>
    <dgm:cxn modelId="{9BB38685-18E0-7846-A2D0-5127D396B3C1}" type="presOf" srcId="{53E267E1-F56E-AA4A-B872-F2D385598E7A}" destId="{53FC2A3E-1E0A-2241-8A43-943CC9F10D3F}" srcOrd="0" destOrd="0" presId="urn:microsoft.com/office/officeart/2005/8/layout/cycle1"/>
    <dgm:cxn modelId="{482E0D9B-674D-FA40-B0B6-1D9AD91BB8A4}" type="presOf" srcId="{5DC4CB15-E9F3-4A4E-8FA4-7B4A85B3056C}" destId="{76B67FED-FD3A-7941-8C9C-7DA3E3C1A0A4}" srcOrd="0" destOrd="0" presId="urn:microsoft.com/office/officeart/2005/8/layout/cycle1"/>
    <dgm:cxn modelId="{82C017A9-748C-EF49-BB22-42A211D32954}" srcId="{E09714D8-9A66-8443-B3E4-04C0002F7D2D}" destId="{3EC92EDD-46D2-0A4C-8AF9-F6BF63863642}" srcOrd="0" destOrd="0" parTransId="{27A2C370-4815-9841-BE59-A295A4797163}" sibTransId="{1064A366-740D-214A-BCB4-823A465234E1}"/>
    <dgm:cxn modelId="{FBF640AC-EAD4-7642-B262-A24CD9AAE9EE}" type="presOf" srcId="{E09714D8-9A66-8443-B3E4-04C0002F7D2D}" destId="{F0461702-FE73-B448-9240-3B136CA7D319}" srcOrd="0" destOrd="0" presId="urn:microsoft.com/office/officeart/2005/8/layout/cycle1"/>
    <dgm:cxn modelId="{50B9A3F0-0D86-6E42-9B49-31BC2F66B362}" type="presOf" srcId="{12808F2F-BC56-4E40-B744-102E413EF9E6}" destId="{9EC8B601-3AC4-6648-A876-2ABB4C194A5D}" srcOrd="0" destOrd="0" presId="urn:microsoft.com/office/officeart/2005/8/layout/cycle1"/>
    <dgm:cxn modelId="{21B8AA05-DD50-4441-A405-EFD1D2E244D7}" type="presParOf" srcId="{F0461702-FE73-B448-9240-3B136CA7D319}" destId="{66E28381-FCAA-6D4A-B854-B28F08E8546D}" srcOrd="0" destOrd="0" presId="urn:microsoft.com/office/officeart/2005/8/layout/cycle1"/>
    <dgm:cxn modelId="{323471F8-3BD2-DC48-80BA-F262B46E6180}" type="presParOf" srcId="{F0461702-FE73-B448-9240-3B136CA7D319}" destId="{30E70050-3850-2244-8DF5-32C638A9EB7D}" srcOrd="1" destOrd="0" presId="urn:microsoft.com/office/officeart/2005/8/layout/cycle1"/>
    <dgm:cxn modelId="{445E4E1A-9471-4648-A5C5-C36A9B252359}" type="presParOf" srcId="{F0461702-FE73-B448-9240-3B136CA7D319}" destId="{2ECB454A-E7BA-FB43-BCAE-1687765BFB60}" srcOrd="2" destOrd="0" presId="urn:microsoft.com/office/officeart/2005/8/layout/cycle1"/>
    <dgm:cxn modelId="{A165C41F-EF86-0C41-B714-387622814482}" type="presParOf" srcId="{F0461702-FE73-B448-9240-3B136CA7D319}" destId="{DCBFF9E2-660C-6A43-A656-96B072907F48}" srcOrd="3" destOrd="0" presId="urn:microsoft.com/office/officeart/2005/8/layout/cycle1"/>
    <dgm:cxn modelId="{81E9141E-AC70-2D40-B099-8A770CAFE42D}" type="presParOf" srcId="{F0461702-FE73-B448-9240-3B136CA7D319}" destId="{76B67FED-FD3A-7941-8C9C-7DA3E3C1A0A4}" srcOrd="4" destOrd="0" presId="urn:microsoft.com/office/officeart/2005/8/layout/cycle1"/>
    <dgm:cxn modelId="{411420BC-AC96-5C41-ADC5-16ADECCAED0F}" type="presParOf" srcId="{F0461702-FE73-B448-9240-3B136CA7D319}" destId="{366B1533-B005-8345-BE4B-4F03502226C5}" srcOrd="5" destOrd="0" presId="urn:microsoft.com/office/officeart/2005/8/layout/cycle1"/>
    <dgm:cxn modelId="{B9F4BA5C-8F24-6E40-BB13-A50798B2349E}" type="presParOf" srcId="{F0461702-FE73-B448-9240-3B136CA7D319}" destId="{A7439A03-7AFA-B84A-80DF-153324D5B346}" srcOrd="6" destOrd="0" presId="urn:microsoft.com/office/officeart/2005/8/layout/cycle1"/>
    <dgm:cxn modelId="{DC9B2E3C-926E-C248-8928-FD5284474348}" type="presParOf" srcId="{F0461702-FE73-B448-9240-3B136CA7D319}" destId="{9EC8B601-3AC4-6648-A876-2ABB4C194A5D}" srcOrd="7" destOrd="0" presId="urn:microsoft.com/office/officeart/2005/8/layout/cycle1"/>
    <dgm:cxn modelId="{487B2C6A-D180-FD46-80DF-2E5EC092562D}" type="presParOf" srcId="{F0461702-FE73-B448-9240-3B136CA7D319}" destId="{53FC2A3E-1E0A-2241-8A43-943CC9F10D3F}" srcOrd="8" destOrd="0" presId="urn:microsoft.com/office/officeart/2005/8/layout/cycle1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8B4387-0C39-4641-8E88-FE8DA26EC7AB}">
      <dsp:nvSpPr>
        <dsp:cNvPr id="0" name=""/>
        <dsp:cNvSpPr/>
      </dsp:nvSpPr>
      <dsp:spPr>
        <a:xfrm rot="10800000">
          <a:off x="1449028" y="1083"/>
          <a:ext cx="5286900" cy="469463"/>
        </a:xfrm>
        <a:prstGeom prst="homePlate">
          <a:avLst/>
        </a:prstGeom>
        <a:gradFill rotWithShape="0">
          <a:gsLst>
            <a:gs pos="0">
              <a:schemeClr val="accent3">
                <a:shade val="5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shade val="5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shade val="5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7020" tIns="80010" rIns="149352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 dirty="0"/>
            <a:t>Эксклюзивные издательства</a:t>
          </a:r>
        </a:p>
      </dsp:txBody>
      <dsp:txXfrm rot="10800000">
        <a:off x="1566394" y="1083"/>
        <a:ext cx="5169534" cy="469463"/>
      </dsp:txXfrm>
    </dsp:sp>
    <dsp:sp modelId="{A53FBF1B-5F17-E44D-A47F-5D80D049FE21}">
      <dsp:nvSpPr>
        <dsp:cNvPr id="0" name=""/>
        <dsp:cNvSpPr/>
      </dsp:nvSpPr>
      <dsp:spPr>
        <a:xfrm>
          <a:off x="1214297" y="1083"/>
          <a:ext cx="469463" cy="469463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B13547BE-0C94-FF43-BF72-3A9D871034DE}">
      <dsp:nvSpPr>
        <dsp:cNvPr id="0" name=""/>
        <dsp:cNvSpPr/>
      </dsp:nvSpPr>
      <dsp:spPr>
        <a:xfrm rot="10800000">
          <a:off x="1449028" y="610684"/>
          <a:ext cx="5286900" cy="469463"/>
        </a:xfrm>
        <a:prstGeom prst="homePlate">
          <a:avLst/>
        </a:prstGeom>
        <a:gradFill rotWithShape="0">
          <a:gsLst>
            <a:gs pos="0">
              <a:schemeClr val="accent3">
                <a:shade val="50000"/>
                <a:hueOff val="76445"/>
                <a:satOff val="-1220"/>
                <a:lumOff val="11745"/>
                <a:alphaOff val="0"/>
                <a:tint val="50000"/>
                <a:satMod val="300000"/>
              </a:schemeClr>
            </a:gs>
            <a:gs pos="35000">
              <a:schemeClr val="accent3">
                <a:shade val="50000"/>
                <a:hueOff val="76445"/>
                <a:satOff val="-1220"/>
                <a:lumOff val="11745"/>
                <a:alphaOff val="0"/>
                <a:tint val="37000"/>
                <a:satMod val="300000"/>
              </a:schemeClr>
            </a:gs>
            <a:gs pos="100000">
              <a:schemeClr val="accent3">
                <a:shade val="50000"/>
                <a:hueOff val="76445"/>
                <a:satOff val="-1220"/>
                <a:lumOff val="11745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7020" tIns="80010" rIns="149352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 dirty="0"/>
            <a:t>Современная научная литература</a:t>
          </a:r>
        </a:p>
      </dsp:txBody>
      <dsp:txXfrm rot="10800000">
        <a:off x="1566394" y="610684"/>
        <a:ext cx="5169534" cy="469463"/>
      </dsp:txXfrm>
    </dsp:sp>
    <dsp:sp modelId="{8E5362FB-62EC-1C48-A39D-518E131AF00D}">
      <dsp:nvSpPr>
        <dsp:cNvPr id="0" name=""/>
        <dsp:cNvSpPr/>
      </dsp:nvSpPr>
      <dsp:spPr>
        <a:xfrm>
          <a:off x="1214297" y="610684"/>
          <a:ext cx="469463" cy="469463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2E6641E8-77E1-9B4D-B4C3-88B5504ABD5C}">
      <dsp:nvSpPr>
        <dsp:cNvPr id="0" name=""/>
        <dsp:cNvSpPr/>
      </dsp:nvSpPr>
      <dsp:spPr>
        <a:xfrm rot="10800000">
          <a:off x="1449028" y="1220285"/>
          <a:ext cx="5286900" cy="469463"/>
        </a:xfrm>
        <a:prstGeom prst="homePlate">
          <a:avLst/>
        </a:prstGeom>
        <a:gradFill rotWithShape="0">
          <a:gsLst>
            <a:gs pos="0">
              <a:schemeClr val="accent3">
                <a:shade val="50000"/>
                <a:hueOff val="152889"/>
                <a:satOff val="-2439"/>
                <a:lumOff val="23490"/>
                <a:alphaOff val="0"/>
                <a:tint val="50000"/>
                <a:satMod val="300000"/>
              </a:schemeClr>
            </a:gs>
            <a:gs pos="35000">
              <a:schemeClr val="accent3">
                <a:shade val="50000"/>
                <a:hueOff val="152889"/>
                <a:satOff val="-2439"/>
                <a:lumOff val="23490"/>
                <a:alphaOff val="0"/>
                <a:tint val="37000"/>
                <a:satMod val="300000"/>
              </a:schemeClr>
            </a:gs>
            <a:gs pos="100000">
              <a:schemeClr val="accent3">
                <a:shade val="50000"/>
                <a:hueOff val="152889"/>
                <a:satOff val="-2439"/>
                <a:lumOff val="2349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7020" tIns="80010" rIns="149352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 dirty="0"/>
            <a:t>Оригиналы и первоисточники</a:t>
          </a:r>
        </a:p>
      </dsp:txBody>
      <dsp:txXfrm rot="10800000">
        <a:off x="1566394" y="1220285"/>
        <a:ext cx="5169534" cy="469463"/>
      </dsp:txXfrm>
    </dsp:sp>
    <dsp:sp modelId="{2E7B359A-467C-EA4B-967E-12C759AC4A3A}">
      <dsp:nvSpPr>
        <dsp:cNvPr id="0" name=""/>
        <dsp:cNvSpPr/>
      </dsp:nvSpPr>
      <dsp:spPr>
        <a:xfrm>
          <a:off x="1214297" y="1220285"/>
          <a:ext cx="469463" cy="469463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F4EFA811-60E6-2643-9430-B4467480AE92}">
      <dsp:nvSpPr>
        <dsp:cNvPr id="0" name=""/>
        <dsp:cNvSpPr/>
      </dsp:nvSpPr>
      <dsp:spPr>
        <a:xfrm rot="10800000">
          <a:off x="1449028" y="1829887"/>
          <a:ext cx="5286900" cy="469463"/>
        </a:xfrm>
        <a:prstGeom prst="homePlate">
          <a:avLst/>
        </a:prstGeom>
        <a:gradFill rotWithShape="0">
          <a:gsLst>
            <a:gs pos="0">
              <a:schemeClr val="accent3">
                <a:shade val="50000"/>
                <a:hueOff val="229334"/>
                <a:satOff val="-3659"/>
                <a:lumOff val="35235"/>
                <a:alphaOff val="0"/>
                <a:tint val="50000"/>
                <a:satMod val="300000"/>
              </a:schemeClr>
            </a:gs>
            <a:gs pos="35000">
              <a:schemeClr val="accent3">
                <a:shade val="50000"/>
                <a:hueOff val="229334"/>
                <a:satOff val="-3659"/>
                <a:lumOff val="35235"/>
                <a:alphaOff val="0"/>
                <a:tint val="37000"/>
                <a:satMod val="300000"/>
              </a:schemeClr>
            </a:gs>
            <a:gs pos="100000">
              <a:schemeClr val="accent3">
                <a:shade val="50000"/>
                <a:hueOff val="229334"/>
                <a:satOff val="-3659"/>
                <a:lumOff val="35235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7020" tIns="80010" rIns="149352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 dirty="0"/>
            <a:t>Периодика</a:t>
          </a:r>
        </a:p>
      </dsp:txBody>
      <dsp:txXfrm rot="10800000">
        <a:off x="1566394" y="1829887"/>
        <a:ext cx="5169534" cy="469463"/>
      </dsp:txXfrm>
    </dsp:sp>
    <dsp:sp modelId="{A819A5B6-C99C-364C-B826-BD6C24742A2A}">
      <dsp:nvSpPr>
        <dsp:cNvPr id="0" name=""/>
        <dsp:cNvSpPr/>
      </dsp:nvSpPr>
      <dsp:spPr>
        <a:xfrm>
          <a:off x="1214297" y="1829887"/>
          <a:ext cx="469463" cy="469463"/>
        </a:xfrm>
        <a:prstGeom prst="ellipse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F25DCC46-27B7-9A43-8429-332AC460CC72}">
      <dsp:nvSpPr>
        <dsp:cNvPr id="0" name=""/>
        <dsp:cNvSpPr/>
      </dsp:nvSpPr>
      <dsp:spPr>
        <a:xfrm rot="10800000">
          <a:off x="1449028" y="2439488"/>
          <a:ext cx="5286900" cy="469463"/>
        </a:xfrm>
        <a:prstGeom prst="homePlate">
          <a:avLst/>
        </a:prstGeom>
        <a:gradFill rotWithShape="0">
          <a:gsLst>
            <a:gs pos="0">
              <a:schemeClr val="accent3">
                <a:shade val="50000"/>
                <a:hueOff val="229334"/>
                <a:satOff val="-3659"/>
                <a:lumOff val="35235"/>
                <a:alphaOff val="0"/>
                <a:tint val="50000"/>
                <a:satMod val="300000"/>
              </a:schemeClr>
            </a:gs>
            <a:gs pos="35000">
              <a:schemeClr val="accent3">
                <a:shade val="50000"/>
                <a:hueOff val="229334"/>
                <a:satOff val="-3659"/>
                <a:lumOff val="35235"/>
                <a:alphaOff val="0"/>
                <a:tint val="37000"/>
                <a:satMod val="300000"/>
              </a:schemeClr>
            </a:gs>
            <a:gs pos="100000">
              <a:schemeClr val="accent3">
                <a:shade val="50000"/>
                <a:hueOff val="229334"/>
                <a:satOff val="-3659"/>
                <a:lumOff val="35235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7020" tIns="80010" rIns="149352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 dirty="0"/>
            <a:t>Научная классика</a:t>
          </a:r>
        </a:p>
      </dsp:txBody>
      <dsp:txXfrm rot="10800000">
        <a:off x="1566394" y="2439488"/>
        <a:ext cx="5169534" cy="469463"/>
      </dsp:txXfrm>
    </dsp:sp>
    <dsp:sp modelId="{C02D4A68-AA74-DF43-934E-26D67BD44BBD}">
      <dsp:nvSpPr>
        <dsp:cNvPr id="0" name=""/>
        <dsp:cNvSpPr/>
      </dsp:nvSpPr>
      <dsp:spPr>
        <a:xfrm>
          <a:off x="1214297" y="2439488"/>
          <a:ext cx="469463" cy="469463"/>
        </a:xfrm>
        <a:prstGeom prst="ellipse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2F4B5EF9-23C1-0E44-A515-42ADEE01CF9B}">
      <dsp:nvSpPr>
        <dsp:cNvPr id="0" name=""/>
        <dsp:cNvSpPr/>
      </dsp:nvSpPr>
      <dsp:spPr>
        <a:xfrm rot="10800000">
          <a:off x="1449028" y="3049090"/>
          <a:ext cx="5286900" cy="469463"/>
        </a:xfrm>
        <a:prstGeom prst="homePlate">
          <a:avLst/>
        </a:prstGeom>
        <a:gradFill rotWithShape="0">
          <a:gsLst>
            <a:gs pos="0">
              <a:schemeClr val="accent3">
                <a:shade val="50000"/>
                <a:hueOff val="152889"/>
                <a:satOff val="-2439"/>
                <a:lumOff val="23490"/>
                <a:alphaOff val="0"/>
                <a:tint val="50000"/>
                <a:satMod val="300000"/>
              </a:schemeClr>
            </a:gs>
            <a:gs pos="35000">
              <a:schemeClr val="accent3">
                <a:shade val="50000"/>
                <a:hueOff val="152889"/>
                <a:satOff val="-2439"/>
                <a:lumOff val="23490"/>
                <a:alphaOff val="0"/>
                <a:tint val="37000"/>
                <a:satMod val="300000"/>
              </a:schemeClr>
            </a:gs>
            <a:gs pos="100000">
              <a:schemeClr val="accent3">
                <a:shade val="50000"/>
                <a:hueOff val="152889"/>
                <a:satOff val="-2439"/>
                <a:lumOff val="2349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7020" tIns="80010" rIns="149352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 dirty="0"/>
            <a:t>Студенческие работы</a:t>
          </a:r>
        </a:p>
      </dsp:txBody>
      <dsp:txXfrm rot="10800000">
        <a:off x="1566394" y="3049090"/>
        <a:ext cx="5169534" cy="469463"/>
      </dsp:txXfrm>
    </dsp:sp>
    <dsp:sp modelId="{A2DEFBA9-E904-C544-81AB-A0CA9D94C9F3}">
      <dsp:nvSpPr>
        <dsp:cNvPr id="0" name=""/>
        <dsp:cNvSpPr/>
      </dsp:nvSpPr>
      <dsp:spPr>
        <a:xfrm>
          <a:off x="1214297" y="3049090"/>
          <a:ext cx="469463" cy="469463"/>
        </a:xfrm>
        <a:prstGeom prst="ellipse">
          <a:avLst/>
        </a:prstGeom>
        <a:blipFill rotWithShape="1">
          <a:blip xmlns:r="http://schemas.openxmlformats.org/officeDocument/2006/relationships" r:embed="rId6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521FD0D1-AB9B-CF4E-AF4C-D666C7FD4583}">
      <dsp:nvSpPr>
        <dsp:cNvPr id="0" name=""/>
        <dsp:cNvSpPr/>
      </dsp:nvSpPr>
      <dsp:spPr>
        <a:xfrm rot="10800000">
          <a:off x="1449028" y="3658691"/>
          <a:ext cx="5286900" cy="469463"/>
        </a:xfrm>
        <a:prstGeom prst="homePlate">
          <a:avLst/>
        </a:prstGeom>
        <a:gradFill rotWithShape="0">
          <a:gsLst>
            <a:gs pos="0">
              <a:schemeClr val="accent3">
                <a:shade val="50000"/>
                <a:hueOff val="76445"/>
                <a:satOff val="-1220"/>
                <a:lumOff val="11745"/>
                <a:alphaOff val="0"/>
                <a:tint val="50000"/>
                <a:satMod val="300000"/>
              </a:schemeClr>
            </a:gs>
            <a:gs pos="35000">
              <a:schemeClr val="accent3">
                <a:shade val="50000"/>
                <a:hueOff val="76445"/>
                <a:satOff val="-1220"/>
                <a:lumOff val="11745"/>
                <a:alphaOff val="0"/>
                <a:tint val="37000"/>
                <a:satMod val="300000"/>
              </a:schemeClr>
            </a:gs>
            <a:gs pos="100000">
              <a:schemeClr val="accent3">
                <a:shade val="50000"/>
                <a:hueOff val="76445"/>
                <a:satOff val="-1220"/>
                <a:lumOff val="11745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7020" tIns="80010" rIns="149352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 dirty="0"/>
            <a:t>Обучающие Мультимедиа</a:t>
          </a:r>
        </a:p>
      </dsp:txBody>
      <dsp:txXfrm rot="10800000">
        <a:off x="1566394" y="3658691"/>
        <a:ext cx="5169534" cy="469463"/>
      </dsp:txXfrm>
    </dsp:sp>
    <dsp:sp modelId="{461ADC80-2561-D14E-BECF-648AD3A3EA6E}">
      <dsp:nvSpPr>
        <dsp:cNvPr id="0" name=""/>
        <dsp:cNvSpPr/>
      </dsp:nvSpPr>
      <dsp:spPr>
        <a:xfrm>
          <a:off x="1214297" y="3658691"/>
          <a:ext cx="469463" cy="469463"/>
        </a:xfrm>
        <a:prstGeom prst="ellipse">
          <a:avLst/>
        </a:prstGeom>
        <a:blipFill rotWithShape="1">
          <a:blip xmlns:r="http://schemas.openxmlformats.org/officeDocument/2006/relationships" r:embed="rId7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038CFF-0330-714F-82FB-8DC8DBD6AF61}">
      <dsp:nvSpPr>
        <dsp:cNvPr id="0" name=""/>
        <dsp:cNvSpPr/>
      </dsp:nvSpPr>
      <dsp:spPr>
        <a:xfrm>
          <a:off x="0" y="3278283"/>
          <a:ext cx="4629150" cy="53782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schemeClr val="bg1"/>
              </a:solidFill>
            </a:rPr>
            <a:t>РПД - </a:t>
          </a:r>
          <a:r>
            <a:rPr lang="ru-RU" sz="1800" kern="1200" dirty="0" err="1">
              <a:solidFill>
                <a:schemeClr val="bg1"/>
              </a:solidFill>
            </a:rPr>
            <a:t>Книгообеспеченность</a:t>
          </a:r>
          <a:endParaRPr lang="en-US" sz="1800" kern="1200" dirty="0">
            <a:solidFill>
              <a:schemeClr val="bg1"/>
            </a:solidFill>
          </a:endParaRPr>
        </a:p>
      </dsp:txBody>
      <dsp:txXfrm>
        <a:off x="0" y="3278283"/>
        <a:ext cx="4629150" cy="537829"/>
      </dsp:txXfrm>
    </dsp:sp>
    <dsp:sp modelId="{390C011F-EA1F-BD4E-B876-30FB1D103DC4}">
      <dsp:nvSpPr>
        <dsp:cNvPr id="0" name=""/>
        <dsp:cNvSpPr/>
      </dsp:nvSpPr>
      <dsp:spPr>
        <a:xfrm rot="10800000">
          <a:off x="0" y="2459168"/>
          <a:ext cx="4629150" cy="827181"/>
        </a:xfrm>
        <a:prstGeom prst="upArrowCallou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schemeClr val="bg1"/>
              </a:solidFill>
            </a:rPr>
            <a:t>Вузы с профильными направлениями</a:t>
          </a:r>
        </a:p>
      </dsp:txBody>
      <dsp:txXfrm rot="10800000">
        <a:off x="0" y="2459168"/>
        <a:ext cx="4629150" cy="537477"/>
      </dsp:txXfrm>
    </dsp:sp>
    <dsp:sp modelId="{7C1FB0CF-28A1-A24C-8381-6799EE80CA4B}">
      <dsp:nvSpPr>
        <dsp:cNvPr id="0" name=""/>
        <dsp:cNvSpPr/>
      </dsp:nvSpPr>
      <dsp:spPr>
        <a:xfrm rot="10800000">
          <a:off x="0" y="1640054"/>
          <a:ext cx="4629150" cy="827181"/>
        </a:xfrm>
        <a:prstGeom prst="upArrowCallou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schemeClr val="bg1"/>
              </a:solidFill>
            </a:rPr>
            <a:t>Ключевые тематические издательства</a:t>
          </a:r>
        </a:p>
      </dsp:txBody>
      <dsp:txXfrm rot="-10800000">
        <a:off x="0" y="1640054"/>
        <a:ext cx="4629150" cy="290340"/>
      </dsp:txXfrm>
    </dsp:sp>
    <dsp:sp modelId="{DC511EAB-A164-1D4A-8D2B-D42244D99516}">
      <dsp:nvSpPr>
        <dsp:cNvPr id="0" name=""/>
        <dsp:cNvSpPr/>
      </dsp:nvSpPr>
      <dsp:spPr>
        <a:xfrm>
          <a:off x="0" y="1930395"/>
          <a:ext cx="2314574" cy="247327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17780" rIns="99568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/>
            <a:t>Целевая аудитория</a:t>
          </a:r>
        </a:p>
      </dsp:txBody>
      <dsp:txXfrm>
        <a:off x="0" y="1930395"/>
        <a:ext cx="2314574" cy="247327"/>
      </dsp:txXfrm>
    </dsp:sp>
    <dsp:sp modelId="{4C783F85-7A37-0F4C-ACD1-7051F84156A8}">
      <dsp:nvSpPr>
        <dsp:cNvPr id="0" name=""/>
        <dsp:cNvSpPr/>
      </dsp:nvSpPr>
      <dsp:spPr>
        <a:xfrm>
          <a:off x="2314575" y="1930395"/>
          <a:ext cx="2314574" cy="247327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17780" rIns="99568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/>
            <a:t>Продвижение бренда</a:t>
          </a:r>
        </a:p>
      </dsp:txBody>
      <dsp:txXfrm>
        <a:off x="2314575" y="1930395"/>
        <a:ext cx="2314574" cy="247327"/>
      </dsp:txXfrm>
    </dsp:sp>
    <dsp:sp modelId="{E0501970-5446-8D43-A51F-1E2522427EB0}">
      <dsp:nvSpPr>
        <dsp:cNvPr id="0" name=""/>
        <dsp:cNvSpPr/>
      </dsp:nvSpPr>
      <dsp:spPr>
        <a:xfrm rot="10800000">
          <a:off x="0" y="820939"/>
          <a:ext cx="4629150" cy="827181"/>
        </a:xfrm>
        <a:prstGeom prst="upArrowCallou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schemeClr val="bg1"/>
              </a:solidFill>
            </a:rPr>
            <a:t>Передовые кафедры-лидеры</a:t>
          </a:r>
        </a:p>
      </dsp:txBody>
      <dsp:txXfrm rot="-10800000">
        <a:off x="0" y="820939"/>
        <a:ext cx="4629150" cy="290340"/>
      </dsp:txXfrm>
    </dsp:sp>
    <dsp:sp modelId="{6DA75CAB-2436-954A-8446-2957DDD48A99}">
      <dsp:nvSpPr>
        <dsp:cNvPr id="0" name=""/>
        <dsp:cNvSpPr/>
      </dsp:nvSpPr>
      <dsp:spPr>
        <a:xfrm>
          <a:off x="0" y="1111280"/>
          <a:ext cx="2314574" cy="247327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17780" rIns="99568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/>
            <a:t>Публикации кафедры</a:t>
          </a:r>
        </a:p>
      </dsp:txBody>
      <dsp:txXfrm>
        <a:off x="0" y="1111280"/>
        <a:ext cx="2314574" cy="247327"/>
      </dsp:txXfrm>
    </dsp:sp>
    <dsp:sp modelId="{4FF55F4A-6385-0742-BF79-E9A9BCB82352}">
      <dsp:nvSpPr>
        <dsp:cNvPr id="0" name=""/>
        <dsp:cNvSpPr/>
      </dsp:nvSpPr>
      <dsp:spPr>
        <a:xfrm>
          <a:off x="2314575" y="1111280"/>
          <a:ext cx="2314574" cy="247327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17780" rIns="99568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/>
            <a:t>Продвижение</a:t>
          </a:r>
        </a:p>
      </dsp:txBody>
      <dsp:txXfrm>
        <a:off x="2314575" y="1111280"/>
        <a:ext cx="2314574" cy="247327"/>
      </dsp:txXfrm>
    </dsp:sp>
    <dsp:sp modelId="{FF9449BA-34B6-1146-BEF5-0D08FD362D5E}">
      <dsp:nvSpPr>
        <dsp:cNvPr id="0" name=""/>
        <dsp:cNvSpPr/>
      </dsp:nvSpPr>
      <dsp:spPr>
        <a:xfrm rot="10800000">
          <a:off x="0" y="1825"/>
          <a:ext cx="4629150" cy="827181"/>
        </a:xfrm>
        <a:prstGeom prst="upArrowCallou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schemeClr val="bg1"/>
              </a:solidFill>
            </a:rPr>
            <a:t>Авторы по предмету</a:t>
          </a:r>
        </a:p>
      </dsp:txBody>
      <dsp:txXfrm rot="-10800000">
        <a:off x="0" y="1825"/>
        <a:ext cx="4629150" cy="290340"/>
      </dsp:txXfrm>
    </dsp:sp>
    <dsp:sp modelId="{6396178F-7B4A-E04C-893E-D35051A7EFD4}">
      <dsp:nvSpPr>
        <dsp:cNvPr id="0" name=""/>
        <dsp:cNvSpPr/>
      </dsp:nvSpPr>
      <dsp:spPr>
        <a:xfrm>
          <a:off x="0" y="292165"/>
          <a:ext cx="2314574" cy="247327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17780" rIns="99568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/>
            <a:t>Собственные тексты</a:t>
          </a:r>
        </a:p>
      </dsp:txBody>
      <dsp:txXfrm>
        <a:off x="0" y="292165"/>
        <a:ext cx="2314574" cy="247327"/>
      </dsp:txXfrm>
    </dsp:sp>
    <dsp:sp modelId="{3DC45A20-FFA5-7648-A127-4A5AF4DB7588}">
      <dsp:nvSpPr>
        <dsp:cNvPr id="0" name=""/>
        <dsp:cNvSpPr/>
      </dsp:nvSpPr>
      <dsp:spPr>
        <a:xfrm>
          <a:off x="2314575" y="292165"/>
          <a:ext cx="2314574" cy="247327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17780" rIns="99568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/>
            <a:t>Тематическая литература</a:t>
          </a:r>
        </a:p>
      </dsp:txBody>
      <dsp:txXfrm>
        <a:off x="2314575" y="292165"/>
        <a:ext cx="2314574" cy="24732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2D9D3E-5DDF-6D4A-9E73-A3A43E0EC400}">
      <dsp:nvSpPr>
        <dsp:cNvPr id="0" name=""/>
        <dsp:cNvSpPr/>
      </dsp:nvSpPr>
      <dsp:spPr>
        <a:xfrm>
          <a:off x="3502" y="171054"/>
          <a:ext cx="1243494" cy="1243494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/>
            <a:t>Выбор кафедры</a:t>
          </a:r>
        </a:p>
      </dsp:txBody>
      <dsp:txXfrm>
        <a:off x="185607" y="353159"/>
        <a:ext cx="879284" cy="879284"/>
      </dsp:txXfrm>
    </dsp:sp>
    <dsp:sp modelId="{511592B5-CE16-D042-A2A9-BC4D2E662567}">
      <dsp:nvSpPr>
        <dsp:cNvPr id="0" name=""/>
        <dsp:cNvSpPr/>
      </dsp:nvSpPr>
      <dsp:spPr>
        <a:xfrm>
          <a:off x="264636" y="1515521"/>
          <a:ext cx="721226" cy="721226"/>
        </a:xfrm>
        <a:prstGeom prst="mathPlus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200" kern="1200"/>
        </a:p>
      </dsp:txBody>
      <dsp:txXfrm>
        <a:off x="360235" y="1791318"/>
        <a:ext cx="530028" cy="169632"/>
      </dsp:txXfrm>
    </dsp:sp>
    <dsp:sp modelId="{B2632283-10F7-A945-B078-A79CF903C1AE}">
      <dsp:nvSpPr>
        <dsp:cNvPr id="0" name=""/>
        <dsp:cNvSpPr/>
      </dsp:nvSpPr>
      <dsp:spPr>
        <a:xfrm>
          <a:off x="3502" y="2337719"/>
          <a:ext cx="1243494" cy="1243494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/>
            <a:t>Рекомендации вузов</a:t>
          </a:r>
        </a:p>
      </dsp:txBody>
      <dsp:txXfrm>
        <a:off x="185607" y="2519824"/>
        <a:ext cx="879284" cy="879284"/>
      </dsp:txXfrm>
    </dsp:sp>
    <dsp:sp modelId="{376EDAFE-96A6-9E41-9815-A428F6BCDA35}">
      <dsp:nvSpPr>
        <dsp:cNvPr id="0" name=""/>
        <dsp:cNvSpPr/>
      </dsp:nvSpPr>
      <dsp:spPr>
        <a:xfrm>
          <a:off x="1433521" y="1644844"/>
          <a:ext cx="395431" cy="46257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900" kern="1200"/>
        </a:p>
      </dsp:txBody>
      <dsp:txXfrm>
        <a:off x="1433521" y="1737360"/>
        <a:ext cx="276802" cy="277547"/>
      </dsp:txXfrm>
    </dsp:sp>
    <dsp:sp modelId="{FABE8819-12FB-CB46-92C2-0BBD09B1A391}">
      <dsp:nvSpPr>
        <dsp:cNvPr id="0" name=""/>
        <dsp:cNvSpPr/>
      </dsp:nvSpPr>
      <dsp:spPr>
        <a:xfrm>
          <a:off x="1993094" y="632639"/>
          <a:ext cx="2486989" cy="2486989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6500" kern="1200" dirty="0"/>
            <a:t>ЭБС</a:t>
          </a:r>
        </a:p>
      </dsp:txBody>
      <dsp:txXfrm>
        <a:off x="2357305" y="996850"/>
        <a:ext cx="1758567" cy="175856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E70050-3850-2244-8DF5-32C638A9EB7D}">
      <dsp:nvSpPr>
        <dsp:cNvPr id="0" name=""/>
        <dsp:cNvSpPr/>
      </dsp:nvSpPr>
      <dsp:spPr>
        <a:xfrm>
          <a:off x="2800689" y="381822"/>
          <a:ext cx="1663286" cy="1663286"/>
        </a:xfrm>
        <a:prstGeom prst="rect">
          <a:avLst/>
        </a:prstGeom>
        <a:noFill/>
        <a:ln>
          <a:noFill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b="1" kern="1200" dirty="0">
              <a:solidFill>
                <a:srgbClr val="3366CC"/>
              </a:solidFill>
            </a:rPr>
            <a:t>Текст</a:t>
          </a:r>
          <a:endParaRPr lang="ru-RU" sz="2400" b="1" kern="1200" dirty="0">
            <a:solidFill>
              <a:srgbClr val="3366CC"/>
            </a:solidFill>
          </a:endParaRPr>
        </a:p>
      </dsp:txBody>
      <dsp:txXfrm>
        <a:off x="2800689" y="381822"/>
        <a:ext cx="1663286" cy="1663286"/>
      </dsp:txXfrm>
    </dsp:sp>
    <dsp:sp modelId="{2ECB454A-E7BA-FB43-BCAE-1687765BFB60}">
      <dsp:nvSpPr>
        <dsp:cNvPr id="0" name=""/>
        <dsp:cNvSpPr/>
      </dsp:nvSpPr>
      <dsp:spPr>
        <a:xfrm>
          <a:off x="264200" y="53757"/>
          <a:ext cx="3936095" cy="3936095"/>
        </a:xfrm>
        <a:prstGeom prst="circularArrow">
          <a:avLst>
            <a:gd name="adj1" fmla="val 8240"/>
            <a:gd name="adj2" fmla="val 575410"/>
            <a:gd name="adj3" fmla="val 2967090"/>
            <a:gd name="adj4" fmla="val 49556"/>
            <a:gd name="adj5" fmla="val 9614"/>
          </a:avLst>
        </a:prstGeom>
        <a:gradFill rotWithShape="0">
          <a:gsLst>
            <a:gs pos="0">
              <a:schemeClr val="accent5">
                <a:shade val="8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shade val="8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76B67FED-FD3A-7941-8C9C-7DA3E3C1A0A4}">
      <dsp:nvSpPr>
        <dsp:cNvPr id="0" name=""/>
        <dsp:cNvSpPr/>
      </dsp:nvSpPr>
      <dsp:spPr>
        <a:xfrm>
          <a:off x="1400604" y="2806840"/>
          <a:ext cx="1663286" cy="1663286"/>
        </a:xfrm>
        <a:prstGeom prst="rect">
          <a:avLst/>
        </a:prstGeom>
        <a:noFill/>
        <a:ln>
          <a:noFill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b="1" kern="1200" dirty="0"/>
            <a:t>Прочитанный</a:t>
          </a:r>
          <a:r>
            <a:rPr lang="ru-RU" sz="2400" b="1" kern="1200" dirty="0"/>
            <a:t> </a:t>
          </a:r>
          <a:r>
            <a:rPr lang="ru-RU" sz="3200" b="1" kern="1200" dirty="0"/>
            <a:t>текст</a:t>
          </a:r>
          <a:endParaRPr lang="ru-RU" sz="2400" b="1" kern="1200" dirty="0"/>
        </a:p>
      </dsp:txBody>
      <dsp:txXfrm>
        <a:off x="1400604" y="2806840"/>
        <a:ext cx="1663286" cy="1663286"/>
      </dsp:txXfrm>
    </dsp:sp>
    <dsp:sp modelId="{366B1533-B005-8345-BE4B-4F03502226C5}">
      <dsp:nvSpPr>
        <dsp:cNvPr id="0" name=""/>
        <dsp:cNvSpPr/>
      </dsp:nvSpPr>
      <dsp:spPr>
        <a:xfrm>
          <a:off x="264200" y="53757"/>
          <a:ext cx="3936095" cy="3936095"/>
        </a:xfrm>
        <a:prstGeom prst="circularArrow">
          <a:avLst>
            <a:gd name="adj1" fmla="val 8240"/>
            <a:gd name="adj2" fmla="val 575410"/>
            <a:gd name="adj3" fmla="val 10175034"/>
            <a:gd name="adj4" fmla="val 7257500"/>
            <a:gd name="adj5" fmla="val 9614"/>
          </a:avLst>
        </a:prstGeom>
        <a:gradFill rotWithShape="0">
          <a:gsLst>
            <a:gs pos="0">
              <a:schemeClr val="accent5">
                <a:shade val="80000"/>
                <a:hueOff val="102610"/>
                <a:satOff val="-1119"/>
                <a:lumOff val="12789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shade val="80000"/>
                <a:hueOff val="102610"/>
                <a:satOff val="-1119"/>
                <a:lumOff val="12789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9EC8B601-3AC4-6648-A876-2ABB4C194A5D}">
      <dsp:nvSpPr>
        <dsp:cNvPr id="0" name=""/>
        <dsp:cNvSpPr/>
      </dsp:nvSpPr>
      <dsp:spPr>
        <a:xfrm>
          <a:off x="520" y="381822"/>
          <a:ext cx="1663286" cy="1663286"/>
        </a:xfrm>
        <a:prstGeom prst="rect">
          <a:avLst/>
        </a:prstGeom>
        <a:noFill/>
        <a:ln>
          <a:noFill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b="1" kern="1200" dirty="0"/>
            <a:t>Цитируемый текст</a:t>
          </a:r>
        </a:p>
      </dsp:txBody>
      <dsp:txXfrm>
        <a:off x="520" y="381822"/>
        <a:ext cx="1663286" cy="1663286"/>
      </dsp:txXfrm>
    </dsp:sp>
    <dsp:sp modelId="{53FC2A3E-1E0A-2241-8A43-943CC9F10D3F}">
      <dsp:nvSpPr>
        <dsp:cNvPr id="0" name=""/>
        <dsp:cNvSpPr/>
      </dsp:nvSpPr>
      <dsp:spPr>
        <a:xfrm>
          <a:off x="264200" y="53757"/>
          <a:ext cx="3936095" cy="3936095"/>
        </a:xfrm>
        <a:prstGeom prst="circularArrow">
          <a:avLst>
            <a:gd name="adj1" fmla="val 8240"/>
            <a:gd name="adj2" fmla="val 575410"/>
            <a:gd name="adj3" fmla="val 16859742"/>
            <a:gd name="adj4" fmla="val 14964848"/>
            <a:gd name="adj5" fmla="val 9614"/>
          </a:avLst>
        </a:prstGeom>
        <a:gradFill rotWithShape="0">
          <a:gsLst>
            <a:gs pos="0">
              <a:schemeClr val="accent5">
                <a:shade val="80000"/>
                <a:hueOff val="205221"/>
                <a:satOff val="-2238"/>
                <a:lumOff val="25579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shade val="80000"/>
                <a:hueOff val="205221"/>
                <a:satOff val="-2238"/>
                <a:lumOff val="25579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29ECBDD4-B6DF-7746-8F3C-9E1ABF85267D}" type="datetimeFigureOut">
              <a:rPr lang="ru-RU"/>
              <a:pPr>
                <a:defRPr/>
              </a:pPr>
              <a:t>05.10.2018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BB27AE53-1AF4-124F-960D-371A542EC6F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683244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Arial" charset="0"/>
        <a:cs typeface="Arial" charset="0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Arial" charset="0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Arial" charset="0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Arial" charset="0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Arial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7650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ru-RU">
              <a:latin typeface="Calibri" charset="0"/>
            </a:endParaRPr>
          </a:p>
        </p:txBody>
      </p:sp>
      <p:sp>
        <p:nvSpPr>
          <p:cNvPr id="2765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fld id="{0E1BAC5C-8881-4244-9A4C-F47B13889127}" type="slidenum">
              <a:rPr kumimoji="0" lang="ru-RU" sz="1200">
                <a:latin typeface="Calibri" charset="0"/>
              </a:rPr>
              <a:pPr/>
              <a:t>8</a:t>
            </a:fld>
            <a:endParaRPr kumimoji="0" lang="ru-RU" sz="120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84950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72013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04381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07652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45054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63853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91135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B27AE53-1AF4-124F-960D-371A542EC6FB}" type="slidenum">
              <a:rPr lang="ru-RU" smtClean="0"/>
              <a:pPr>
                <a:defRPr/>
              </a:pPr>
              <a:t>65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0483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E294C-7927-D442-90E1-83D13A20F648}" type="slidenum">
              <a:rPr lang="ru-RU" smtClean="0"/>
              <a:t>88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40060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D3F36C-61AD-D945-93CE-AB4D8DEB9074}" type="datetimeFigureOut">
              <a:rPr lang="ru-RU"/>
              <a:pPr>
                <a:defRPr/>
              </a:pPr>
              <a:t>05.10.2018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704FC5-7372-3E44-9B69-F84A2EFF1A5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86186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209E74-BCC6-D94E-8FF1-A0D664C2A488}" type="datetimeFigureOut">
              <a:rPr lang="ru-RU"/>
              <a:pPr>
                <a:defRPr/>
              </a:pPr>
              <a:t>05.10.2018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CEE019-474D-E44D-A80F-0A37E06D4AD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1220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C8FF1C-3B00-B847-8F9A-482318E946D5}" type="datetimeFigureOut">
              <a:rPr lang="ru-RU"/>
              <a:pPr>
                <a:defRPr/>
              </a:pPr>
              <a:t>05.10.2018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5B9AE8-CE2B-4747-97A5-ABACC2A974A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23912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C8F81-C5E4-6848-AA47-5C823899093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8F1AB-5350-F745-BED9-B5B35EAA935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65790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C8F81-C5E4-6848-AA47-5C823899093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8F1AB-5350-F745-BED9-B5B35EAA935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56678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C8F81-C5E4-6848-AA47-5C823899093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8F1AB-5350-F745-BED9-B5B35EAA935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46430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C8F81-C5E4-6848-AA47-5C823899093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8F1AB-5350-F745-BED9-B5B35EAA935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22255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C8F81-C5E4-6848-AA47-5C823899093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8F1AB-5350-F745-BED9-B5B35EAA935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84254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C8F81-C5E4-6848-AA47-5C823899093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8F1AB-5350-F745-BED9-B5B35EAA935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29210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C8F81-C5E4-6848-AA47-5C823899093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8F1AB-5350-F745-BED9-B5B35EAA935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61977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C8F81-C5E4-6848-AA47-5C823899093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8F1AB-5350-F745-BED9-B5B35EAA935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06566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9D7928-12D5-FE44-9738-A6A64F4C313E}" type="datetimeFigureOut">
              <a:rPr lang="ru-RU"/>
              <a:pPr>
                <a:defRPr/>
              </a:pPr>
              <a:t>05.10.2018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98A57F-6443-C14F-BF1A-CB1EE1D0E76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20159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C8F81-C5E4-6848-AA47-5C823899093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8F1AB-5350-F745-BED9-B5B35EAA935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7469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C8F81-C5E4-6848-AA47-5C823899093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8F1AB-5350-F745-BED9-B5B35EAA935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87788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C8F81-C5E4-6848-AA47-5C823899093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8F1AB-5350-F745-BED9-B5B35EAA935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0686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C8F81-C5E4-6848-AA47-5C823899093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8F1AB-5350-F745-BED9-B5B35EAA935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2538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C8F81-C5E4-6848-AA47-5C823899093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8F1AB-5350-F745-BED9-B5B35EAA935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02133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C8F81-C5E4-6848-AA47-5C823899093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8F1AB-5350-F745-BED9-B5B35EAA935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72550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C8F81-C5E4-6848-AA47-5C823899093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8F1AB-5350-F745-BED9-B5B35EAA935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43604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C8F81-C5E4-6848-AA47-5C823899093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8F1AB-5350-F745-BED9-B5B35EAA935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14766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C8F81-C5E4-6848-AA47-5C823899093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8F1AB-5350-F745-BED9-B5B35EAA935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904027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C8F81-C5E4-6848-AA47-5C823899093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8F1AB-5350-F745-BED9-B5B35EAA935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65675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02DE98-0D7E-7E45-B2D5-8FB88C3D4712}" type="datetimeFigureOut">
              <a:rPr lang="ru-RU"/>
              <a:pPr>
                <a:defRPr/>
              </a:pPr>
              <a:t>05.10.2018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E13001-CB81-DE41-B0D3-DDEFE7B80A5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199897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C8F81-C5E4-6848-AA47-5C823899093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8F1AB-5350-F745-BED9-B5B35EAA935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587508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C8F81-C5E4-6848-AA47-5C823899093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8F1AB-5350-F745-BED9-B5B35EAA935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8393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C8F81-C5E4-6848-AA47-5C823899093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8F1AB-5350-F745-BED9-B5B35EAA935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22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C8F81-C5E4-6848-AA47-5C823899093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8F1AB-5350-F745-BED9-B5B35EAA935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289452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D3F36C-61AD-D945-93CE-AB4D8DEB9074}" type="datetimeFigureOut">
              <a:rPr lang="ru-RU"/>
              <a:pPr>
                <a:defRPr/>
              </a:pPr>
              <a:t>05.10.2018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704FC5-7372-3E44-9B69-F84A2EFF1A5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968717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9D7928-12D5-FE44-9738-A6A64F4C313E}" type="datetimeFigureOut">
              <a:rPr lang="ru-RU"/>
              <a:pPr>
                <a:defRPr/>
              </a:pPr>
              <a:t>05.10.2018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98A57F-6443-C14F-BF1A-CB1EE1D0E76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598697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02DE98-0D7E-7E45-B2D5-8FB88C3D4712}" type="datetimeFigureOut">
              <a:rPr lang="ru-RU"/>
              <a:pPr>
                <a:defRPr/>
              </a:pPr>
              <a:t>05.10.2018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E13001-CB81-DE41-B0D3-DDEFE7B80A5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234683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FDC0B8-B968-1942-85F6-180FB1C174D3}" type="datetimeFigureOut">
              <a:rPr lang="ru-RU"/>
              <a:pPr>
                <a:defRPr/>
              </a:pPr>
              <a:t>05.10.2018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68050D-5F96-1745-81E5-95150940974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783214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D0E866-B11D-F148-AED7-97EBD7731B66}" type="datetimeFigureOut">
              <a:rPr lang="ru-RU"/>
              <a:pPr>
                <a:defRPr/>
              </a:pPr>
              <a:t>05.10.2018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AA00C2-29A7-D447-B2BE-F694C56507D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524702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A5C24F-BABD-5743-AB6A-10EF8ED0E93D}" type="datetimeFigureOut">
              <a:rPr lang="ru-RU"/>
              <a:pPr>
                <a:defRPr/>
              </a:pPr>
              <a:t>05.10.2018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CF7745-6C8C-4A4C-B80F-F898475FBD4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48252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FDC0B8-B968-1942-85F6-180FB1C174D3}" type="datetimeFigureOut">
              <a:rPr lang="ru-RU"/>
              <a:pPr>
                <a:defRPr/>
              </a:pPr>
              <a:t>05.10.2018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68050D-5F96-1745-81E5-95150940974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989278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58AEE0-FFCC-2F4C-AF50-00F28EA38BA1}" type="datetimeFigureOut">
              <a:rPr lang="ru-RU"/>
              <a:pPr>
                <a:defRPr/>
              </a:pPr>
              <a:t>05.10.2018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A43EE8-F448-8B42-89BC-F7F1781D481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859822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AD09E2-1F9E-334E-A1C5-50A4FA1CF4DC}" type="datetimeFigureOut">
              <a:rPr lang="ru-RU"/>
              <a:pPr>
                <a:defRPr/>
              </a:pPr>
              <a:t>05.10.2018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51FFC3-8DB1-9D47-8CA8-C833B54631F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321716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Чтобы добавить рисунок, перетащите его на заполнитель или щелкните значок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17FC3B-803C-5342-BD01-BFF7C4F9F7E6}" type="datetimeFigureOut">
              <a:rPr lang="ru-RU"/>
              <a:pPr>
                <a:defRPr/>
              </a:pPr>
              <a:t>05.10.2018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4D7016-7F16-5942-8628-BD89FE41D96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269987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209E74-BCC6-D94E-8FF1-A0D664C2A488}" type="datetimeFigureOut">
              <a:rPr lang="ru-RU"/>
              <a:pPr>
                <a:defRPr/>
              </a:pPr>
              <a:t>05.10.2018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CEE019-474D-E44D-A80F-0A37E06D4AD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197272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C8FF1C-3B00-B847-8F9A-482318E946D5}" type="datetimeFigureOut">
              <a:rPr lang="ru-RU"/>
              <a:pPr>
                <a:defRPr/>
              </a:pPr>
              <a:t>05.10.2018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5B9AE8-CE2B-4747-97A5-ABACC2A974A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5640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D0E866-B11D-F148-AED7-97EBD7731B66}" type="datetimeFigureOut">
              <a:rPr lang="ru-RU"/>
              <a:pPr>
                <a:defRPr/>
              </a:pPr>
              <a:t>05.10.2018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AA00C2-29A7-D447-B2BE-F694C56507D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24661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A5C24F-BABD-5743-AB6A-10EF8ED0E93D}" type="datetimeFigureOut">
              <a:rPr lang="ru-RU"/>
              <a:pPr>
                <a:defRPr/>
              </a:pPr>
              <a:t>05.10.2018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CF7745-6C8C-4A4C-B80F-F898475FBD4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75270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58AEE0-FFCC-2F4C-AF50-00F28EA38BA1}" type="datetimeFigureOut">
              <a:rPr lang="ru-RU"/>
              <a:pPr>
                <a:defRPr/>
              </a:pPr>
              <a:t>05.10.2018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A43EE8-F448-8B42-89BC-F7F1781D481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9868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AD09E2-1F9E-334E-A1C5-50A4FA1CF4DC}" type="datetimeFigureOut">
              <a:rPr lang="ru-RU"/>
              <a:pPr>
                <a:defRPr/>
              </a:pPr>
              <a:t>05.10.2018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51FFC3-8DB1-9D47-8CA8-C833B54631F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66476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Чтобы добавить рисунок, перетащите его на заполнитель или щелкните значок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17FC3B-803C-5342-BD01-BFF7C4F9F7E6}" type="datetimeFigureOut">
              <a:rPr lang="ru-RU"/>
              <a:pPr>
                <a:defRPr/>
              </a:pPr>
              <a:t>05.10.2018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4D7016-7F16-5942-8628-BD89FE41D96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02081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954D30B-0603-8849-810E-6FA483F89C9A}" type="datetimeFigureOut">
              <a:rPr lang="ru-RU"/>
              <a:pPr>
                <a:defRPr/>
              </a:pPr>
              <a:t>05.10.2018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04874F9B-36B5-A842-8ABD-BBE41254EFC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Arial" charset="0"/>
          <a:cs typeface="Arial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Arial" charset="0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Arial" charset="0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Arial" charset="0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umimoji="1" sz="3200" kern="1200">
          <a:solidFill>
            <a:schemeClr val="tx1"/>
          </a:solidFill>
          <a:latin typeface="+mn-lt"/>
          <a:ea typeface="Arial" charset="0"/>
          <a:cs typeface="Arial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kumimoji="1" sz="2800" kern="1200">
          <a:solidFill>
            <a:schemeClr val="tx1"/>
          </a:solidFill>
          <a:latin typeface="+mn-lt"/>
          <a:ea typeface="Arial" charset="0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umimoji="1" sz="2400" kern="1200">
          <a:solidFill>
            <a:schemeClr val="tx1"/>
          </a:solidFill>
          <a:latin typeface="+mn-lt"/>
          <a:ea typeface="Arial" charset="0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kumimoji="1" sz="2000" kern="1200">
          <a:solidFill>
            <a:schemeClr val="tx1"/>
          </a:solidFill>
          <a:latin typeface="+mn-lt"/>
          <a:ea typeface="Arial" charset="0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kumimoji="1" sz="2000" kern="1200">
          <a:solidFill>
            <a:schemeClr val="tx1"/>
          </a:solidFill>
          <a:latin typeface="+mn-lt"/>
          <a:ea typeface="Arial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0EDC8F81-C5E4-6848-AA47-5C8238990934}" type="datetimeFigureOut">
              <a:rPr kumimoji="0" lang="ru-RU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05.10.2018</a:t>
            </a:fld>
            <a:endParaRPr kumimoji="0" lang="ru-RU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kumimoji="0" lang="ru-RU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6298F1AB-5350-F745-BED9-B5B35EAA935F}" type="slidenum">
              <a:rPr kumimoji="0" lang="ru-RU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ru-RU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3761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0EDC8F81-C5E4-6848-AA47-5C8238990934}" type="datetimeFigureOut">
              <a:rPr kumimoji="0" lang="ru-RU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05.10.2018</a:t>
            </a:fld>
            <a:endParaRPr kumimoji="0" lang="ru-RU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kumimoji="0" lang="ru-RU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6298F1AB-5350-F745-BED9-B5B35EAA935F}" type="slidenum">
              <a:rPr kumimoji="0" lang="ru-RU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ru-RU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7399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954D30B-0603-8849-810E-6FA483F89C9A}" type="datetimeFigureOut">
              <a:rPr lang="ru-RU"/>
              <a:pPr>
                <a:defRPr/>
              </a:pPr>
              <a:t>05.10.2018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04874F9B-36B5-A842-8ABD-BBE41254EFC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7340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Arial" charset="0"/>
          <a:cs typeface="Arial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Arial" charset="0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Arial" charset="0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Arial" charset="0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umimoji="1" sz="3200" kern="1200">
          <a:solidFill>
            <a:schemeClr val="tx1"/>
          </a:solidFill>
          <a:latin typeface="+mn-lt"/>
          <a:ea typeface="Arial" charset="0"/>
          <a:cs typeface="Arial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kumimoji="1" sz="2800" kern="1200">
          <a:solidFill>
            <a:schemeClr val="tx1"/>
          </a:solidFill>
          <a:latin typeface="+mn-lt"/>
          <a:ea typeface="Arial" charset="0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umimoji="1" sz="2400" kern="1200">
          <a:solidFill>
            <a:schemeClr val="tx1"/>
          </a:solidFill>
          <a:latin typeface="+mn-lt"/>
          <a:ea typeface="Arial" charset="0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kumimoji="1" sz="2000" kern="1200">
          <a:solidFill>
            <a:schemeClr val="tx1"/>
          </a:solidFill>
          <a:latin typeface="+mn-lt"/>
          <a:ea typeface="Arial" charset="0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kumimoji="1" sz="2000" kern="1200">
          <a:solidFill>
            <a:schemeClr val="tx1"/>
          </a:solidFill>
          <a:latin typeface="+mn-lt"/>
          <a:ea typeface="Arial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tif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2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2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4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0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4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4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4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24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7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0.png"/><Relationship Id="rId4" Type="http://schemas.openxmlformats.org/officeDocument/2006/relationships/image" Target="../media/image9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298051" y="3429000"/>
            <a:ext cx="8604593" cy="1470025"/>
          </a:xfrm>
        </p:spPr>
        <p:txBody>
          <a:bodyPr>
            <a:normAutofit/>
          </a:bodyPr>
          <a:lstStyle/>
          <a:p>
            <a:r>
              <a:rPr lang="ru-RU" sz="2700" b="1" dirty="0"/>
              <a:t>Использование ЭБС в обучении и продвижении науки: Новые инструменты и сервисы ЭБС «Университетская библиотека онлайн»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298051" y="5716813"/>
            <a:ext cx="198689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kumimoji="0" lang="ru-RU" sz="1400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Костюк К.Н.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kumimoji="0" lang="ru-RU" sz="1400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ООО «</a:t>
            </a:r>
            <a:r>
              <a:rPr kumimoji="0" lang="ru-RU" sz="1400" b="1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Директ</a:t>
            </a:r>
            <a:r>
              <a:rPr kumimoji="0" lang="ru-RU" sz="1400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-Медиа»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kumimoji="0" lang="ru-RU" sz="1400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Уфа, 5 октября 2018</a:t>
            </a:r>
          </a:p>
        </p:txBody>
      </p:sp>
    </p:spTree>
    <p:extLst>
      <p:ext uri="{BB962C8B-B14F-4D97-AF65-F5344CB8AC3E}">
        <p14:creationId xmlns:p14="http://schemas.microsoft.com/office/powerpoint/2010/main" val="9775310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Изображение 10" descr="1265116575_titul600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2362200"/>
            <a:ext cx="3364974" cy="3475016"/>
          </a:xfrm>
          <a:prstGeom prst="rect">
            <a:avLst/>
          </a:prstGeom>
        </p:spPr>
      </p:pic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Контент: все для общегуманитарного и профессионального циклов</a:t>
            </a:r>
          </a:p>
        </p:txBody>
      </p:sp>
      <p:sp>
        <p:nvSpPr>
          <p:cNvPr id="6" name="Rectangle 5"/>
          <p:cNvSpPr>
            <a:spLocks noGrp="1"/>
          </p:cNvSpPr>
          <p:nvPr>
            <p:ph sz="quarter" idx="13"/>
          </p:nvPr>
        </p:nvSpPr>
        <p:spPr>
          <a:xfrm>
            <a:off x="304800" y="2286002"/>
            <a:ext cx="4648200" cy="365759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200" dirty="0"/>
              <a:t>ВСЕГО БОЛЕЕ 17 500 УЧЕБНИКОВ и 12</a:t>
            </a:r>
            <a:r>
              <a:rPr lang="en-US" sz="2200" dirty="0"/>
              <a:t> 0</a:t>
            </a:r>
            <a:r>
              <a:rPr lang="ru-RU" sz="2200" dirty="0"/>
              <a:t>00 МОНОГРАФИЙ</a:t>
            </a:r>
          </a:p>
          <a:p>
            <a:pPr marL="0" indent="0">
              <a:buNone/>
            </a:pPr>
            <a:r>
              <a:rPr lang="ru-RU" sz="2000" dirty="0"/>
              <a:t>Образовательная и научная литература составляет 70% контента.</a:t>
            </a:r>
            <a:endParaRPr lang="ru-RU" sz="2200" dirty="0"/>
          </a:p>
          <a:p>
            <a:pPr marL="0" indent="0">
              <a:buNone/>
            </a:pPr>
            <a:r>
              <a:rPr lang="ru-RU" sz="2200" dirty="0"/>
              <a:t>Раздел Естественнонаучной литературы включает более 10 000 изданий. В Гуманитарной литературе – лидер.</a:t>
            </a:r>
          </a:p>
          <a:p>
            <a:pPr marL="0" indent="0">
              <a:buNone/>
            </a:pPr>
            <a:r>
              <a:rPr lang="ru-RU" sz="2200" dirty="0"/>
              <a:t>Адаптированная версия для СПО </a:t>
            </a:r>
            <a:r>
              <a:rPr lang="mr-IN" sz="2200" dirty="0"/>
              <a:t>–</a:t>
            </a:r>
            <a:r>
              <a:rPr lang="ru-RU" sz="2200" dirty="0"/>
              <a:t> более 500 специализированных изданий. </a:t>
            </a:r>
          </a:p>
        </p:txBody>
      </p:sp>
    </p:spTree>
    <p:extLst>
      <p:ext uri="{BB962C8B-B14F-4D97-AF65-F5344CB8AC3E}">
        <p14:creationId xmlns:p14="http://schemas.microsoft.com/office/powerpoint/2010/main" val="600361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899592" y="274638"/>
            <a:ext cx="7787208" cy="1143000"/>
          </a:xfrm>
        </p:spPr>
        <p:txBody>
          <a:bodyPr>
            <a:normAutofit fontScale="90000"/>
          </a:bodyPr>
          <a:lstStyle/>
          <a:p>
            <a:r>
              <a:rPr lang="ru-RU" dirty="0"/>
              <a:t>Учебные издательства: в базовой и издательской коллекциях</a:t>
            </a:r>
          </a:p>
        </p:txBody>
      </p:sp>
      <p:sp>
        <p:nvSpPr>
          <p:cNvPr id="3" name="Rectangle 2"/>
          <p:cNvSpPr>
            <a:spLocks noGrp="1"/>
          </p:cNvSpPr>
          <p:nvPr>
            <p:ph sz="quarter" idx="13"/>
          </p:nvPr>
        </p:nvSpPr>
        <p:spPr>
          <a:xfrm>
            <a:off x="609600" y="2209802"/>
            <a:ext cx="3886200" cy="228599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600" b="1" dirty="0"/>
              <a:t>АКАДЕМИЧЕСКАЯ БАЗОВАЯ КОЛЛЕКЦИЯ</a:t>
            </a:r>
            <a:r>
              <a:rPr lang="en-US" sz="1600" b="1" dirty="0"/>
              <a:t> &gt; </a:t>
            </a:r>
            <a:r>
              <a:rPr lang="ru-RU" sz="1600" b="1" dirty="0"/>
              <a:t>100 000 книг</a:t>
            </a:r>
          </a:p>
          <a:p>
            <a:pPr marL="0" indent="0">
              <a:buNone/>
            </a:pPr>
            <a:r>
              <a:rPr lang="ru-RU" sz="1600" dirty="0"/>
              <a:t>содержит ключевые общегуманитарные издательства:</a:t>
            </a:r>
          </a:p>
          <a:p>
            <a:pPr marL="0" indent="0">
              <a:buNone/>
            </a:pPr>
            <a:r>
              <a:rPr lang="ru-RU" sz="1200" dirty="0"/>
              <a:t>Дашков и К.</a:t>
            </a:r>
          </a:p>
          <a:p>
            <a:pPr marL="0" indent="0">
              <a:buNone/>
            </a:pPr>
            <a:r>
              <a:rPr lang="ru-RU" sz="1200" dirty="0" err="1"/>
              <a:t>Юнити</a:t>
            </a:r>
            <a:r>
              <a:rPr lang="ru-RU" sz="1200" dirty="0"/>
              <a:t>-Дана</a:t>
            </a:r>
          </a:p>
          <a:p>
            <a:pPr marL="0" indent="0">
              <a:buNone/>
            </a:pPr>
            <a:r>
              <a:rPr lang="ru-RU" sz="1200" dirty="0" err="1"/>
              <a:t>Физматлит</a:t>
            </a:r>
            <a:endParaRPr lang="ru-RU" sz="1200" dirty="0"/>
          </a:p>
          <a:p>
            <a:pPr marL="0" indent="0">
              <a:buNone/>
            </a:pPr>
            <a:r>
              <a:rPr lang="ru-RU" sz="1200" dirty="0"/>
              <a:t>Флинта</a:t>
            </a:r>
          </a:p>
          <a:p>
            <a:pPr marL="0" indent="0">
              <a:buNone/>
            </a:pPr>
            <a:r>
              <a:rPr lang="ru-RU" sz="1200" dirty="0"/>
              <a:t>Академический проспект</a:t>
            </a:r>
            <a:endParaRPr lang="en-US" sz="1200" dirty="0"/>
          </a:p>
          <a:p>
            <a:pPr marL="0" indent="0">
              <a:buNone/>
            </a:pPr>
            <a:r>
              <a:rPr lang="ru-RU" sz="1200" dirty="0"/>
              <a:t>Дело</a:t>
            </a:r>
          </a:p>
          <a:p>
            <a:pPr marL="0" indent="0">
              <a:buNone/>
            </a:pPr>
            <a:r>
              <a:rPr lang="ru-RU" sz="1200" dirty="0" err="1"/>
              <a:t>Априор</a:t>
            </a:r>
            <a:endParaRPr lang="en-US" sz="1200" dirty="0"/>
          </a:p>
          <a:p>
            <a:pPr marL="0" indent="0">
              <a:buNone/>
            </a:pPr>
            <a:r>
              <a:rPr lang="ru-RU" sz="1200" dirty="0" err="1"/>
              <a:t>Когито</a:t>
            </a:r>
            <a:endParaRPr lang="ru-RU" sz="1200" dirty="0"/>
          </a:p>
          <a:p>
            <a:pPr marL="0" indent="0">
              <a:buNone/>
            </a:pPr>
            <a:r>
              <a:rPr lang="ru-RU" sz="1200" dirty="0" err="1"/>
              <a:t>Владос</a:t>
            </a:r>
            <a:endParaRPr lang="ru-RU" sz="1200" dirty="0"/>
          </a:p>
          <a:p>
            <a:pPr marL="0" indent="0">
              <a:buNone/>
            </a:pPr>
            <a:r>
              <a:rPr lang="ru-RU" sz="1200" dirty="0" err="1"/>
              <a:t>Химиздат</a:t>
            </a:r>
            <a:endParaRPr lang="ru-RU" sz="1200" dirty="0"/>
          </a:p>
          <a:p>
            <a:pPr marL="0" indent="0">
              <a:buNone/>
            </a:pPr>
            <a:r>
              <a:rPr lang="ru-RU" sz="1200" dirty="0"/>
              <a:t>Логос</a:t>
            </a:r>
          </a:p>
        </p:txBody>
      </p:sp>
      <p:sp>
        <p:nvSpPr>
          <p:cNvPr id="4" name="Rectangle 3"/>
          <p:cNvSpPr>
            <a:spLocks noGrp="1"/>
          </p:cNvSpPr>
          <p:nvPr>
            <p:ph sz="quarter" idx="14"/>
          </p:nvPr>
        </p:nvSpPr>
        <p:spPr>
          <a:xfrm>
            <a:off x="4844901" y="2209800"/>
            <a:ext cx="3886200" cy="3790951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sz="2200" b="1" dirty="0"/>
              <a:t>ИЗДАТЕЛЬСКИЕ КОЛЛЕКЦИИ </a:t>
            </a:r>
          </a:p>
          <a:p>
            <a:pPr marL="0" indent="0">
              <a:buNone/>
            </a:pPr>
            <a:r>
              <a:rPr lang="ru-RU" sz="2200" b="1" dirty="0"/>
              <a:t>7 000 книг</a:t>
            </a:r>
          </a:p>
          <a:p>
            <a:pPr marL="0" indent="0">
              <a:buNone/>
            </a:pPr>
            <a:r>
              <a:rPr lang="ru-RU" sz="2200" dirty="0"/>
              <a:t>содержат профильный контент:</a:t>
            </a:r>
          </a:p>
          <a:p>
            <a:pPr marL="0" indent="0">
              <a:buNone/>
            </a:pPr>
            <a:r>
              <a:rPr lang="ru-RU" sz="2200" dirty="0"/>
              <a:t>Лаборатория знаний (Бином)</a:t>
            </a:r>
            <a:endParaRPr lang="en-US" sz="2200" dirty="0"/>
          </a:p>
          <a:p>
            <a:pPr marL="0" indent="0">
              <a:buNone/>
            </a:pPr>
            <a:r>
              <a:rPr lang="ru-RU" sz="2200" dirty="0"/>
              <a:t>Финансы и статистика</a:t>
            </a:r>
          </a:p>
          <a:p>
            <a:pPr marL="0" indent="0">
              <a:buNone/>
            </a:pPr>
            <a:r>
              <a:rPr lang="ru-RU" sz="2200" dirty="0"/>
              <a:t>ДМК Пресс</a:t>
            </a:r>
          </a:p>
          <a:p>
            <a:pPr marL="0" indent="0">
              <a:buNone/>
            </a:pPr>
            <a:r>
              <a:rPr lang="ru-RU" sz="2200" dirty="0"/>
              <a:t>Проспект</a:t>
            </a:r>
          </a:p>
          <a:p>
            <a:pPr marL="0" indent="0">
              <a:buNone/>
            </a:pPr>
            <a:r>
              <a:rPr lang="ru-RU" sz="2200" dirty="0" err="1"/>
              <a:t>Гиорд</a:t>
            </a:r>
            <a:endParaRPr lang="ru-RU" sz="2200" dirty="0"/>
          </a:p>
          <a:p>
            <a:pPr marL="0" indent="0">
              <a:buNone/>
            </a:pPr>
            <a:r>
              <a:rPr lang="ru-RU" sz="2200" dirty="0"/>
              <a:t>Горячая линия телеком</a:t>
            </a:r>
          </a:p>
          <a:p>
            <a:pPr marL="0" indent="0">
              <a:buNone/>
            </a:pPr>
            <a:r>
              <a:rPr lang="ru-RU" sz="2200" dirty="0"/>
              <a:t>АСВ</a:t>
            </a:r>
          </a:p>
          <a:p>
            <a:pPr marL="0" indent="0">
              <a:buNone/>
            </a:pPr>
            <a:r>
              <a:rPr lang="ru-RU" sz="2200" dirty="0"/>
              <a:t>СО РАН</a:t>
            </a:r>
          </a:p>
          <a:p>
            <a:pPr marL="0" indent="0">
              <a:buNone/>
            </a:pPr>
            <a:r>
              <a:rPr lang="ru-RU" sz="2200" dirty="0" err="1"/>
              <a:t>Теревинф</a:t>
            </a:r>
            <a:endParaRPr lang="ru-RU" sz="2200" dirty="0"/>
          </a:p>
          <a:p>
            <a:pPr marL="0" indent="0">
              <a:buNone/>
            </a:pPr>
            <a:r>
              <a:rPr lang="ru-RU" sz="2200" dirty="0"/>
              <a:t>Солон-Пресс</a:t>
            </a:r>
          </a:p>
          <a:p>
            <a:pPr marL="0" indent="0">
              <a:buNone/>
            </a:pPr>
            <a:r>
              <a:rPr lang="ru-RU" sz="2200" dirty="0" err="1"/>
              <a:t>Спецлит</a:t>
            </a:r>
            <a:endParaRPr lang="ru-RU" sz="2200" dirty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838139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Научные и вузовские издательства</a:t>
            </a:r>
          </a:p>
        </p:txBody>
      </p:sp>
      <p:sp>
        <p:nvSpPr>
          <p:cNvPr id="3" name="Rectangle 2"/>
          <p:cNvSpPr>
            <a:spLocks noGrp="1"/>
          </p:cNvSpPr>
          <p:nvPr>
            <p:ph sz="quarter" idx="13"/>
          </p:nvPr>
        </p:nvSpPr>
        <p:spPr>
          <a:xfrm>
            <a:off x="609600" y="2209802"/>
            <a:ext cx="3886200" cy="3657599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sz="2200" b="1" dirty="0"/>
              <a:t>Ведущие научные коммерческие издательства</a:t>
            </a:r>
            <a:r>
              <a:rPr lang="ru-RU" sz="2200" dirty="0"/>
              <a:t>:</a:t>
            </a:r>
          </a:p>
          <a:p>
            <a:pPr marL="0" indent="0">
              <a:buNone/>
            </a:pPr>
            <a:r>
              <a:rPr lang="ru-RU" sz="2200" dirty="0"/>
              <a:t>Языки славянской культуры</a:t>
            </a:r>
          </a:p>
          <a:p>
            <a:pPr marL="0" indent="0">
              <a:buNone/>
            </a:pPr>
            <a:r>
              <a:rPr lang="ru-RU" sz="2200" dirty="0"/>
              <a:t>Пер </a:t>
            </a:r>
            <a:r>
              <a:rPr lang="ru-RU" sz="2200" dirty="0" err="1"/>
              <a:t>Сэ</a:t>
            </a:r>
            <a:endParaRPr lang="ru-RU" sz="2200" dirty="0"/>
          </a:p>
          <a:p>
            <a:pPr marL="0" indent="0">
              <a:buNone/>
            </a:pPr>
            <a:r>
              <a:rPr lang="ru-RU" sz="2200" dirty="0"/>
              <a:t>Синергия</a:t>
            </a:r>
          </a:p>
          <a:p>
            <a:pPr marL="0" indent="0">
              <a:buNone/>
            </a:pPr>
            <a:r>
              <a:rPr lang="ru-RU" sz="2200" dirty="0"/>
              <a:t>Горная книга</a:t>
            </a:r>
            <a:endParaRPr lang="en-US" sz="2200" dirty="0"/>
          </a:p>
          <a:p>
            <a:pPr marL="0" indent="0">
              <a:buNone/>
            </a:pPr>
            <a:r>
              <a:rPr lang="ru-RU" sz="2200" dirty="0"/>
              <a:t>Финансы и кредит</a:t>
            </a:r>
          </a:p>
          <a:p>
            <a:pPr marL="0" indent="0">
              <a:buNone/>
            </a:pPr>
            <a:r>
              <a:rPr lang="ru-RU" sz="2200" dirty="0" err="1"/>
              <a:t>Алетейя</a:t>
            </a:r>
            <a:endParaRPr lang="ru-RU" sz="2200" dirty="0"/>
          </a:p>
          <a:p>
            <a:pPr marL="0" indent="0">
              <a:buNone/>
            </a:pPr>
            <a:r>
              <a:rPr lang="ru-RU" sz="2200" dirty="0"/>
              <a:t>Европа</a:t>
            </a:r>
          </a:p>
          <a:p>
            <a:pPr marL="0" indent="0">
              <a:buNone/>
            </a:pPr>
            <a:r>
              <a:rPr lang="ru-RU" sz="2200" dirty="0"/>
              <a:t>Весь мир</a:t>
            </a:r>
          </a:p>
          <a:p>
            <a:pPr marL="0" indent="0">
              <a:buNone/>
            </a:pPr>
            <a:r>
              <a:rPr lang="ru-RU" sz="2200" dirty="0"/>
              <a:t>Советский спорт</a:t>
            </a:r>
          </a:p>
          <a:p>
            <a:pPr marL="0" indent="0">
              <a:buNone/>
            </a:pPr>
            <a:r>
              <a:rPr lang="ru-RU" sz="2200" dirty="0"/>
              <a:t>Политехника</a:t>
            </a:r>
          </a:p>
          <a:p>
            <a:pPr marL="0" indent="0">
              <a:buNone/>
            </a:pPr>
            <a:r>
              <a:rPr lang="ru-RU" sz="2200" dirty="0" err="1"/>
              <a:t>Росспэн</a:t>
            </a:r>
            <a:endParaRPr lang="ru-RU" sz="2200" dirty="0"/>
          </a:p>
          <a:p>
            <a:pPr marL="0" indent="0">
              <a:buNone/>
            </a:pPr>
            <a:r>
              <a:rPr lang="is-IS" sz="2200" dirty="0"/>
              <a:t>……………</a:t>
            </a:r>
            <a:r>
              <a:rPr lang="ru-RU" sz="2200" dirty="0"/>
              <a:t>..</a:t>
            </a:r>
          </a:p>
        </p:txBody>
      </p:sp>
      <p:sp>
        <p:nvSpPr>
          <p:cNvPr id="4" name="Rectangle 3"/>
          <p:cNvSpPr>
            <a:spLocks noGrp="1"/>
          </p:cNvSpPr>
          <p:nvPr>
            <p:ph sz="quarter" idx="14"/>
          </p:nvPr>
        </p:nvSpPr>
        <p:spPr>
          <a:xfrm>
            <a:off x="4844901" y="2209800"/>
            <a:ext cx="3886200" cy="3581401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sz="2200" b="1" dirty="0"/>
              <a:t>Ведущие вузовские издательства:</a:t>
            </a:r>
          </a:p>
          <a:p>
            <a:pPr marL="0" indent="0">
              <a:buNone/>
            </a:pPr>
            <a:r>
              <a:rPr lang="ru-RU" sz="2200" dirty="0"/>
              <a:t>Высшая школа экономики</a:t>
            </a:r>
          </a:p>
          <a:p>
            <a:pPr marL="0" indent="0">
              <a:buNone/>
            </a:pPr>
            <a:r>
              <a:rPr lang="ru-RU" sz="2200" dirty="0"/>
              <a:t>МГУ им. М.В. Ломоносова</a:t>
            </a:r>
          </a:p>
          <a:p>
            <a:pPr marL="0" indent="0">
              <a:buNone/>
            </a:pPr>
            <a:r>
              <a:rPr lang="ru-RU" sz="2200" dirty="0"/>
              <a:t>МГТУ им. Баумана</a:t>
            </a:r>
          </a:p>
          <a:p>
            <a:pPr marL="0" indent="0">
              <a:buNone/>
            </a:pPr>
            <a:r>
              <a:rPr lang="ru-RU" sz="2200" dirty="0"/>
              <a:t>Евразийский открытый университет</a:t>
            </a:r>
          </a:p>
          <a:p>
            <a:pPr marL="0" indent="0">
              <a:buNone/>
            </a:pPr>
            <a:r>
              <a:rPr lang="ru-RU" sz="2200" dirty="0"/>
              <a:t>СПбГУ</a:t>
            </a:r>
          </a:p>
          <a:p>
            <a:pPr marL="0" indent="0">
              <a:buNone/>
            </a:pPr>
            <a:r>
              <a:rPr lang="ru-RU" sz="2200" dirty="0"/>
              <a:t>Санкт-Петербургский политехнический университет</a:t>
            </a:r>
          </a:p>
          <a:p>
            <a:pPr marL="0" indent="0">
              <a:buNone/>
            </a:pPr>
            <a:r>
              <a:rPr lang="ru-RU" sz="2200" dirty="0"/>
              <a:t>Томский ГУ</a:t>
            </a:r>
          </a:p>
          <a:p>
            <a:pPr marL="0" indent="0">
              <a:buNone/>
            </a:pPr>
            <a:r>
              <a:rPr lang="ru-RU" sz="2200" dirty="0"/>
              <a:t>ТУСУР</a:t>
            </a:r>
          </a:p>
          <a:p>
            <a:pPr marL="0" indent="0">
              <a:buNone/>
            </a:pPr>
            <a:r>
              <a:rPr lang="ru-RU" sz="2200" dirty="0"/>
              <a:t>Сибирский федеральный университет</a:t>
            </a:r>
          </a:p>
          <a:p>
            <a:pPr marL="0" indent="0">
              <a:buNone/>
            </a:pPr>
            <a:r>
              <a:rPr lang="ru-RU" sz="2200" dirty="0"/>
              <a:t>Московская юридическая академия О. </a:t>
            </a:r>
            <a:r>
              <a:rPr lang="ru-RU" sz="2200" dirty="0" err="1"/>
              <a:t>Кутафина</a:t>
            </a:r>
            <a:endParaRPr lang="ru-RU" sz="2200" dirty="0"/>
          </a:p>
          <a:p>
            <a:pPr marL="0" indent="0">
              <a:buNone/>
            </a:pPr>
            <a:r>
              <a:rPr lang="is-IS" sz="2200" dirty="0"/>
              <a:t>……………</a:t>
            </a:r>
            <a:r>
              <a:rPr lang="ru-RU" sz="2200" dirty="0"/>
              <a:t>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64702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18246" y="930517"/>
            <a:ext cx="74250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latin typeface="+mj-lt"/>
              </a:rPr>
              <a:t>Структура контента в ЭБС</a:t>
            </a:r>
          </a:p>
        </p:txBody>
      </p:sp>
      <p:graphicFrame>
        <p:nvGraphicFramePr>
          <p:cNvPr id="4" name="Схема 3"/>
          <p:cNvGraphicFramePr/>
          <p:nvPr>
            <p:extLst/>
          </p:nvPr>
        </p:nvGraphicFramePr>
        <p:xfrm>
          <a:off x="818244" y="1600200"/>
          <a:ext cx="7950226" cy="41292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923328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1979712" y="384836"/>
            <a:ext cx="7057454" cy="648072"/>
          </a:xfrm>
        </p:spPr>
        <p:txBody>
          <a:bodyPr/>
          <a:lstStyle/>
          <a:p>
            <a:r>
              <a:rPr lang="ru-RU" sz="3200" b="1" dirty="0">
                <a:solidFill>
                  <a:srgbClr val="2C24CE"/>
                </a:solidFill>
              </a:rPr>
              <a:t>Тематические книжные коллекции</a:t>
            </a:r>
            <a:endParaRPr kumimoji="0" lang="ru-RU" sz="3200" dirty="0">
              <a:latin typeface="Calibri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589785" y="1268760"/>
            <a:ext cx="3616552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2C24CE"/>
                </a:solidFill>
              </a:rPr>
              <a:t>     Тематические коллекции</a:t>
            </a:r>
            <a:r>
              <a:rPr lang="ru-RU" dirty="0">
                <a:solidFill>
                  <a:srgbClr val="2C24CE"/>
                </a:solidFill>
              </a:rPr>
              <a:t> </a:t>
            </a:r>
            <a:r>
              <a:rPr lang="ru-RU" sz="1700" dirty="0"/>
              <a:t>–</a:t>
            </a:r>
            <a:r>
              <a:rPr lang="ru-RU" sz="1700" b="1" dirty="0"/>
              <a:t>представляют в едином электрон-ном формате, в соответствии </a:t>
            </a:r>
          </a:p>
          <a:p>
            <a:pPr algn="ctr"/>
            <a:r>
              <a:rPr lang="ru-RU" sz="1700" b="1" dirty="0"/>
              <a:t>с требованиями современного образования и науки </a:t>
            </a:r>
          </a:p>
          <a:p>
            <a:pPr algn="ctr"/>
            <a:r>
              <a:rPr lang="ru-RU" sz="1700" b="1" dirty="0">
                <a:solidFill>
                  <a:srgbClr val="C00000"/>
                </a:solidFill>
              </a:rPr>
              <a:t>золотой фонд гуманитарной классики по истории, филологии, философии, культурологии, искусствоведению, этнографии, религиоведению </a:t>
            </a:r>
            <a:r>
              <a:rPr lang="ru-RU" sz="1700" b="1" dirty="0"/>
              <a:t>и другим дисциплинам.</a:t>
            </a:r>
          </a:p>
          <a:p>
            <a:pPr algn="ctr"/>
            <a:endParaRPr lang="ru-RU" sz="900" b="1" dirty="0"/>
          </a:p>
          <a:p>
            <a:pPr algn="ctr"/>
            <a:r>
              <a:rPr lang="ru-RU" b="1" dirty="0"/>
              <a:t>     </a:t>
            </a:r>
            <a:r>
              <a:rPr lang="ru-RU" b="1" dirty="0">
                <a:solidFill>
                  <a:srgbClr val="2C24CE"/>
                </a:solidFill>
              </a:rPr>
              <a:t>Авторы книг </a:t>
            </a:r>
            <a:r>
              <a:rPr lang="ru-RU" sz="1700" b="1" dirty="0"/>
              <a:t>– признанные классики, достигшие выдающихся результатов в своих исследованиях. </a:t>
            </a:r>
          </a:p>
          <a:p>
            <a:pPr algn="ctr"/>
            <a:r>
              <a:rPr lang="ru-RU" sz="1700" b="1" dirty="0"/>
              <a:t>Это авторитетные учёные и мыслители, писатели и художники </a:t>
            </a:r>
          </a:p>
          <a:p>
            <a:pPr algn="ctr"/>
            <a:r>
              <a:rPr lang="en-US" sz="1700" b="1" dirty="0">
                <a:solidFill>
                  <a:srgbClr val="2C24CE"/>
                </a:solidFill>
              </a:rPr>
              <a:t>XIX</a:t>
            </a:r>
            <a:r>
              <a:rPr lang="ru-RU" sz="1700" b="1" dirty="0">
                <a:solidFill>
                  <a:srgbClr val="2C24CE"/>
                </a:solidFill>
              </a:rPr>
              <a:t> в., </a:t>
            </a:r>
            <a:r>
              <a:rPr lang="en-US" sz="1700" b="1" dirty="0">
                <a:solidFill>
                  <a:srgbClr val="2C24CE"/>
                </a:solidFill>
              </a:rPr>
              <a:t>XX</a:t>
            </a:r>
            <a:r>
              <a:rPr lang="ru-RU" sz="1700" b="1" dirty="0">
                <a:solidFill>
                  <a:srgbClr val="2C24CE"/>
                </a:solidFill>
              </a:rPr>
              <a:t> в. и начала </a:t>
            </a:r>
            <a:r>
              <a:rPr lang="en-US" sz="1700" b="1" dirty="0">
                <a:solidFill>
                  <a:srgbClr val="2C24CE"/>
                </a:solidFill>
              </a:rPr>
              <a:t>XXI</a:t>
            </a:r>
            <a:r>
              <a:rPr lang="ru-RU" sz="1700" b="1" dirty="0">
                <a:solidFill>
                  <a:srgbClr val="2C24CE"/>
                </a:solidFill>
              </a:rPr>
              <a:t> в.</a:t>
            </a:r>
            <a:r>
              <a:rPr lang="ru-RU" sz="1700" dirty="0">
                <a:solidFill>
                  <a:srgbClr val="2C24CE"/>
                </a:solidFill>
              </a:rPr>
              <a:t>!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196753"/>
            <a:ext cx="5589784" cy="566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6773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851787" y="1705496"/>
            <a:ext cx="169790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0000FF"/>
                </a:solidFill>
                <a:latin typeface="American Typewriter"/>
                <a:cs typeface="American Typewriter"/>
              </a:rPr>
              <a:t>Достоевский</a:t>
            </a:r>
          </a:p>
          <a:p>
            <a:r>
              <a:rPr lang="ru-RU" dirty="0">
                <a:solidFill>
                  <a:srgbClr val="0000FF"/>
                </a:solidFill>
                <a:latin typeface="American Typewriter"/>
                <a:cs typeface="American Typewriter"/>
              </a:rPr>
              <a:t>Толстой</a:t>
            </a:r>
          </a:p>
          <a:p>
            <a:r>
              <a:rPr lang="ru-RU" dirty="0">
                <a:solidFill>
                  <a:srgbClr val="0000FF"/>
                </a:solidFill>
                <a:latin typeface="American Typewriter"/>
                <a:cs typeface="American Typewriter"/>
              </a:rPr>
              <a:t>Пушкин</a:t>
            </a:r>
          </a:p>
          <a:p>
            <a:r>
              <a:rPr lang="ru-RU" dirty="0">
                <a:solidFill>
                  <a:srgbClr val="0000FF"/>
                </a:solidFill>
                <a:latin typeface="American Typewriter"/>
                <a:cs typeface="American Typewriter"/>
              </a:rPr>
              <a:t>Набоков</a:t>
            </a:r>
          </a:p>
        </p:txBody>
      </p:sp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Золотой фонд научной классики</a:t>
            </a:r>
          </a:p>
        </p:txBody>
      </p:sp>
      <p:sp>
        <p:nvSpPr>
          <p:cNvPr id="6" name="Rectangle 5"/>
          <p:cNvSpPr>
            <a:spLocks noGrp="1"/>
          </p:cNvSpPr>
          <p:nvPr>
            <p:ph sz="quarter" idx="13"/>
          </p:nvPr>
        </p:nvSpPr>
        <p:spPr>
          <a:xfrm>
            <a:off x="609600" y="2286002"/>
            <a:ext cx="3962400" cy="33527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200" dirty="0"/>
              <a:t>Классика научной и художественной литературы:</a:t>
            </a:r>
          </a:p>
          <a:p>
            <a:pPr marL="0" indent="0">
              <a:buNone/>
            </a:pPr>
            <a:r>
              <a:rPr lang="ru-RU" sz="2200" dirty="0"/>
              <a:t>- собрания сочинений;</a:t>
            </a:r>
          </a:p>
          <a:p>
            <a:pPr>
              <a:buFontTx/>
              <a:buChar char="-"/>
            </a:pPr>
            <a:r>
              <a:rPr lang="ru-RU" sz="2200" dirty="0"/>
              <a:t>6 000 подобранных произведений научной классики.</a:t>
            </a:r>
          </a:p>
          <a:p>
            <a:pPr>
              <a:buFontTx/>
              <a:buChar char="-"/>
            </a:pPr>
            <a:r>
              <a:rPr lang="ru-RU" sz="2200" dirty="0"/>
              <a:t>всего около 50 000 ценных изданий научной классики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1" y="2362201"/>
            <a:ext cx="1769097" cy="1769097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8598" y="3098579"/>
            <a:ext cx="1749698" cy="1749698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7252" y="3973429"/>
            <a:ext cx="1751661" cy="1751661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36000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043608" y="952857"/>
            <a:ext cx="7831961" cy="450612"/>
          </a:xfrm>
        </p:spPr>
        <p:txBody>
          <a:bodyPr>
            <a:noAutofit/>
          </a:bodyPr>
          <a:lstStyle/>
          <a:p>
            <a:r>
              <a:rPr lang="ru-RU" sz="4000" dirty="0"/>
              <a:t>Именитые ученые и писатели</a:t>
            </a:r>
          </a:p>
        </p:txBody>
      </p:sp>
      <p:pic>
        <p:nvPicPr>
          <p:cNvPr id="4" name="Содержимое 3"/>
          <p:cNvPicPr>
            <a:picLocks noGrp="1" noChangeAspect="1"/>
          </p:cNvPicPr>
          <p:nvPr>
            <p:ph idx="1"/>
          </p:nvPr>
        </p:nvPicPr>
        <p:blipFill>
          <a:blip r:embed="rId2"/>
          <a:srcRect l="-16019" r="-16019"/>
          <a:stretch>
            <a:fillRect/>
          </a:stretch>
        </p:blipFill>
        <p:spPr>
          <a:xfrm>
            <a:off x="4762736" y="2563428"/>
            <a:ext cx="4351444" cy="2332058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1314452" y="4940504"/>
            <a:ext cx="652623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Наша цель – собрать все книги известных зарубежных российских ученых и писателей.</a:t>
            </a:r>
          </a:p>
          <a:p>
            <a:r>
              <a:rPr lang="ru-RU" dirty="0"/>
              <a:t>Это настоящая полнотекстовая база научной классики.</a:t>
            </a:r>
          </a:p>
          <a:p>
            <a:r>
              <a:rPr lang="ru-RU" dirty="0">
                <a:solidFill>
                  <a:srgbClr val="C00000"/>
                </a:solidFill>
              </a:rPr>
              <a:t>Проект осуществляется совместно с Академией наук России (БЕН РАН), проектом «Научное наследие России».</a:t>
            </a:r>
          </a:p>
        </p:txBody>
      </p:sp>
      <p:pic>
        <p:nvPicPr>
          <p:cNvPr id="6" name="Рисунок 1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431" y="2548444"/>
            <a:ext cx="4034306" cy="2271206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518161" y="1830962"/>
            <a:ext cx="53543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Целенаправленный сбор великого научного и литературного наследия в оригинальных текстах: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7331" y="1448487"/>
            <a:ext cx="1675082" cy="74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9329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187624" y="0"/>
            <a:ext cx="5616624" cy="850106"/>
          </a:xfrm>
        </p:spPr>
        <p:txBody>
          <a:bodyPr/>
          <a:lstStyle/>
          <a:p>
            <a:pPr algn="l"/>
            <a:r>
              <a:rPr kumimoji="0" lang="ru-RU" sz="3600" dirty="0">
                <a:latin typeface="Calibri" charset="0"/>
              </a:rPr>
              <a:t>Периодика-500</a:t>
            </a:r>
          </a:p>
        </p:txBody>
      </p:sp>
      <p:sp>
        <p:nvSpPr>
          <p:cNvPr id="8" name="Объект 2"/>
          <p:cNvSpPr>
            <a:spLocks noGrp="1"/>
          </p:cNvSpPr>
          <p:nvPr>
            <p:ph idx="1"/>
          </p:nvPr>
        </p:nvSpPr>
        <p:spPr>
          <a:xfrm>
            <a:off x="0" y="5805264"/>
            <a:ext cx="9361040" cy="648072"/>
          </a:xfrm>
        </p:spPr>
        <p:txBody>
          <a:bodyPr/>
          <a:lstStyle/>
          <a:p>
            <a:pPr marL="0" lvl="0" indent="0">
              <a:buNone/>
            </a:pPr>
            <a:r>
              <a:rPr lang="ru-RU" sz="2400" dirty="0"/>
              <a:t>500 наименований самых высокорейтинговых российских журналов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756479"/>
            <a:ext cx="7884368" cy="50459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4588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55776" y="549226"/>
            <a:ext cx="6074228" cy="1871662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ru-RU" sz="2400" b="1" dirty="0">
                <a:solidFill>
                  <a:srgbClr val="002060"/>
                </a:solidFill>
                <a:latin typeface="Century" panose="02040604050505020304" pitchFamily="18" charset="0"/>
              </a:rPr>
              <a:t>ЭКСКЛЮЗИВ:</a:t>
            </a:r>
            <a:br>
              <a:rPr lang="ru-RU" sz="2400" b="1" dirty="0">
                <a:solidFill>
                  <a:srgbClr val="002060"/>
                </a:solidFill>
                <a:latin typeface="Century" panose="02040604050505020304" pitchFamily="18" charset="0"/>
              </a:rPr>
            </a:br>
            <a:r>
              <a:rPr lang="ru-RU" sz="2400" b="1" dirty="0">
                <a:solidFill>
                  <a:srgbClr val="002060"/>
                </a:solidFill>
                <a:latin typeface="Century" panose="02040604050505020304" pitchFamily="18" charset="0"/>
              </a:rPr>
              <a:t>АКАДЕМИЧЕСКАЯ КОЛЛЕКЦИЯ ИЗДАТЕЛЬСТВА </a:t>
            </a:r>
            <a:r>
              <a:rPr lang="en-US" sz="2400" b="1" dirty="0">
                <a:solidFill>
                  <a:srgbClr val="002060"/>
                </a:solidFill>
                <a:latin typeface="Century" panose="02040604050505020304" pitchFamily="18" charset="0"/>
              </a:rPr>
              <a:t>PEARSON</a:t>
            </a:r>
            <a:br>
              <a:rPr lang="ru-RU" sz="2400" b="1" dirty="0">
                <a:solidFill>
                  <a:srgbClr val="002060"/>
                </a:solidFill>
                <a:latin typeface="Century" panose="02040604050505020304" pitchFamily="18" charset="0"/>
              </a:rPr>
            </a:br>
            <a:r>
              <a:rPr lang="ru-RU" sz="2400" b="1" dirty="0">
                <a:solidFill>
                  <a:srgbClr val="002060"/>
                </a:solidFill>
                <a:latin typeface="Century" panose="02040604050505020304" pitchFamily="18" charset="0"/>
              </a:rPr>
              <a:t>КНИГИ издательств </a:t>
            </a:r>
            <a:r>
              <a:rPr lang="en-US" sz="2400" b="1" dirty="0">
                <a:solidFill>
                  <a:srgbClr val="002060"/>
                </a:solidFill>
                <a:latin typeface="Century" panose="02040604050505020304" pitchFamily="18" charset="0"/>
              </a:rPr>
              <a:t>Cambridge UP, Oxford UP </a:t>
            </a:r>
            <a:r>
              <a:rPr lang="ru-RU" sz="2400" b="1" dirty="0">
                <a:solidFill>
                  <a:srgbClr val="002060"/>
                </a:solidFill>
                <a:latin typeface="Century" panose="02040604050505020304" pitchFamily="18" charset="0"/>
              </a:rPr>
              <a:t>по английскому языку</a:t>
            </a:r>
          </a:p>
        </p:txBody>
      </p:sp>
      <p:pic>
        <p:nvPicPr>
          <p:cNvPr id="3" name="Объект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084" y="1226002"/>
            <a:ext cx="2012190" cy="141126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4380" y="3356489"/>
            <a:ext cx="1168184" cy="152000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F17BA3B-FC45-4046-A898-58E8D3D8DC3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399" y="3347732"/>
            <a:ext cx="1071563" cy="152876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30886A5-891E-4256-BBBF-32A94779EBD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4418" y="3335179"/>
            <a:ext cx="1071563" cy="152876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62D8F03-2AD0-4450-9E28-4FB2E73C429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086" y="3347732"/>
            <a:ext cx="1071563" cy="1528763"/>
          </a:xfrm>
          <a:prstGeom prst="rect">
            <a:avLst/>
          </a:prstGeom>
        </p:spPr>
      </p:pic>
      <p:pic>
        <p:nvPicPr>
          <p:cNvPr id="16" name="Рисунок 15" descr="Изображение выглядит как фрукт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B0069636-56A0-41AD-96A7-75F34398B442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4437" y="3347732"/>
            <a:ext cx="1071563" cy="1528763"/>
          </a:xfrm>
          <a:prstGeom prst="rect">
            <a:avLst/>
          </a:prstGeom>
        </p:spPr>
      </p:pic>
      <p:pic>
        <p:nvPicPr>
          <p:cNvPr id="20" name="Рисунок 19" descr="Изображение выглядит как текст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id="{94F32A4E-C7BA-45E6-947D-9DB023AD4C67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0982" y="3335179"/>
            <a:ext cx="1071563" cy="152876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1E89472-7285-4E8D-B210-7C8528A64D3A}"/>
              </a:ext>
            </a:extLst>
          </p:cNvPr>
          <p:cNvSpPr txBox="1"/>
          <p:nvPr/>
        </p:nvSpPr>
        <p:spPr>
          <a:xfrm>
            <a:off x="830580" y="5284470"/>
            <a:ext cx="615162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500" b="1" dirty="0"/>
              <a:t>Более 2 000 научных и учебных изданий по индивидуальной подписке</a:t>
            </a:r>
          </a:p>
        </p:txBody>
      </p:sp>
    </p:spTree>
    <p:extLst>
      <p:ext uri="{BB962C8B-B14F-4D97-AF65-F5344CB8AC3E}">
        <p14:creationId xmlns:p14="http://schemas.microsoft.com/office/powerpoint/2010/main" val="6228530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Использование ЭБС</a:t>
            </a:r>
          </a:p>
        </p:txBody>
      </p:sp>
      <p:sp>
        <p:nvSpPr>
          <p:cNvPr id="4" name="Rectangle 3"/>
          <p:cNvSpPr>
            <a:spLocks noGrp="1"/>
          </p:cNvSpPr>
          <p:nvPr>
            <p:ph sz="quarter" idx="14"/>
          </p:nvPr>
        </p:nvSpPr>
        <p:spPr>
          <a:xfrm>
            <a:off x="4419600" y="2209800"/>
            <a:ext cx="4495800" cy="3714750"/>
          </a:xfrm>
        </p:spPr>
        <p:txBody>
          <a:bodyPr>
            <a:normAutofit fontScale="70000" lnSpcReduction="20000"/>
          </a:bodyPr>
          <a:lstStyle/>
          <a:p>
            <a:r>
              <a:rPr lang="ru-RU" b="1" dirty="0"/>
              <a:t>Наполнение</a:t>
            </a:r>
            <a:r>
              <a:rPr lang="ru-RU" dirty="0"/>
              <a:t>: При том, что в ЭБС только 25% чистые учебники и монографии, 70% - это образовательная и научная литература. </a:t>
            </a:r>
          </a:p>
          <a:p>
            <a:r>
              <a:rPr lang="ru-RU" b="1" dirty="0"/>
              <a:t>Использование</a:t>
            </a:r>
            <a:r>
              <a:rPr lang="ru-RU" dirty="0"/>
              <a:t>: 56% - учебники и учебная литература. </a:t>
            </a:r>
          </a:p>
          <a:p>
            <a:r>
              <a:rPr lang="ru-RU" dirty="0"/>
              <a:t>83% всех учащихся зарегистрированы в ЭБС. </a:t>
            </a:r>
          </a:p>
          <a:p>
            <a:r>
              <a:rPr lang="ru-RU" dirty="0"/>
              <a:t>ЭБС выполняет роль литературы для учебы и работы, а не для досуга.</a:t>
            </a:r>
          </a:p>
        </p:txBody>
      </p:sp>
      <p:graphicFrame>
        <p:nvGraphicFramePr>
          <p:cNvPr id="8" name="Объект 4"/>
          <p:cNvGraphicFramePr>
            <a:graphicFrameLocks noGrp="1"/>
          </p:cNvGraphicFramePr>
          <p:nvPr>
            <p:ph idx="4294967295"/>
            <p:extLst/>
          </p:nvPr>
        </p:nvGraphicFramePr>
        <p:xfrm>
          <a:off x="-251845" y="2346325"/>
          <a:ext cx="4649788" cy="3441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5882215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576" y="1628800"/>
            <a:ext cx="777686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latin typeface="Monaco"/>
                <a:cs typeface="Monaco"/>
              </a:rPr>
              <a:t>ЭБС «Университетская библиотека онлайн»: обзор ресурса</a:t>
            </a:r>
            <a:endParaRPr lang="ru-RU" sz="44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86493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ЭБС – основа информационно-образовательной среды вуза</a:t>
            </a:r>
          </a:p>
        </p:txBody>
      </p:sp>
      <p:sp>
        <p:nvSpPr>
          <p:cNvPr id="3" name="Rectangle 2"/>
          <p:cNvSpPr>
            <a:spLocks noGrp="1"/>
          </p:cNvSpPr>
          <p:nvPr>
            <p:ph sz="quarter" idx="13"/>
          </p:nvPr>
        </p:nvSpPr>
        <p:spPr>
          <a:xfrm>
            <a:off x="609600" y="2209802"/>
            <a:ext cx="3886200" cy="22859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200" dirty="0"/>
              <a:t>ЭБС – современная инновационная платформа, позволяющая управлять контентом, отслеживать статистику, вести поиск, создавать конспекты.</a:t>
            </a:r>
            <a:endParaRPr lang="ru-RU" dirty="0"/>
          </a:p>
        </p:txBody>
      </p:sp>
      <p:sp>
        <p:nvSpPr>
          <p:cNvPr id="4" name="Rectangle 3"/>
          <p:cNvSpPr>
            <a:spLocks noGrp="1"/>
          </p:cNvSpPr>
          <p:nvPr>
            <p:ph sz="quarter" idx="14"/>
          </p:nvPr>
        </p:nvSpPr>
        <p:spPr>
          <a:xfrm>
            <a:off x="4191000" y="1595438"/>
            <a:ext cx="4800600" cy="2900364"/>
          </a:xfrm>
        </p:spPr>
        <p:txBody>
          <a:bodyPr>
            <a:normAutofit fontScale="77500" lnSpcReduction="20000"/>
          </a:bodyPr>
          <a:lstStyle/>
          <a:p>
            <a:r>
              <a:rPr lang="ru-RU" sz="2200" dirty="0"/>
              <a:t>Интеграция с АБИС библиотеки (</a:t>
            </a:r>
            <a:r>
              <a:rPr lang="en-US" sz="2200" dirty="0" err="1"/>
              <a:t>Ebsco</a:t>
            </a:r>
            <a:r>
              <a:rPr lang="en-US" sz="2200" dirty="0"/>
              <a:t> Discovery Services, EDS)</a:t>
            </a:r>
            <a:endParaRPr lang="ru-RU" sz="2200" dirty="0"/>
          </a:p>
          <a:p>
            <a:r>
              <a:rPr lang="ru-RU" sz="2200" dirty="0"/>
              <a:t>Интеграция с </a:t>
            </a:r>
            <a:r>
              <a:rPr lang="en-US" sz="2200" dirty="0"/>
              <a:t>LMS Moodle (</a:t>
            </a:r>
            <a:r>
              <a:rPr lang="ru-RU" sz="2200" dirty="0"/>
              <a:t>и др.)</a:t>
            </a:r>
          </a:p>
          <a:p>
            <a:r>
              <a:rPr lang="ru-RU" sz="2200" dirty="0"/>
              <a:t>Бесшовный переход: </a:t>
            </a:r>
            <a:r>
              <a:rPr lang="en-US" sz="2200" dirty="0"/>
              <a:t>FEDURUS</a:t>
            </a:r>
            <a:endParaRPr lang="ru-RU" sz="2200" dirty="0"/>
          </a:p>
          <a:p>
            <a:r>
              <a:rPr lang="ru-RU" sz="2200" dirty="0"/>
              <a:t>Интеграция с Системами проверки на плагиат (</a:t>
            </a:r>
            <a:r>
              <a:rPr lang="ru-RU" sz="2200" dirty="0" err="1"/>
              <a:t>Антиплагиат</a:t>
            </a:r>
            <a:r>
              <a:rPr lang="ru-RU" sz="2200" dirty="0"/>
              <a:t>, </a:t>
            </a:r>
            <a:r>
              <a:rPr lang="ru-RU" sz="2200" dirty="0" err="1"/>
              <a:t>Руконтекст</a:t>
            </a:r>
            <a:r>
              <a:rPr lang="ru-RU" sz="2200" dirty="0"/>
              <a:t>)</a:t>
            </a:r>
          </a:p>
          <a:p>
            <a:r>
              <a:rPr lang="ru-RU" sz="2200" dirty="0"/>
              <a:t>Публикационные сервисы для преподавателей</a:t>
            </a:r>
          </a:p>
          <a:p>
            <a:r>
              <a:rPr lang="ru-RU" sz="2200" dirty="0"/>
              <a:t>Базы данных студенческих выпускных работ, портфолио студентов</a:t>
            </a:r>
          </a:p>
          <a:p>
            <a:r>
              <a:rPr lang="ru-RU" sz="2200" dirty="0"/>
              <a:t>ИНТЕГРИРУЕМА в любу систему </a:t>
            </a:r>
            <a:r>
              <a:rPr lang="en-US" sz="2200" dirty="0"/>
              <a:t>CRM </a:t>
            </a:r>
            <a:r>
              <a:rPr lang="ru-RU" sz="2200" dirty="0"/>
              <a:t>вуза</a:t>
            </a:r>
            <a:endParaRPr lang="ru-RU" dirty="0"/>
          </a:p>
        </p:txBody>
      </p:sp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4200" y="4673600"/>
            <a:ext cx="2006600" cy="1117600"/>
          </a:xfrm>
          <a:prstGeom prst="rect">
            <a:avLst/>
          </a:prstGeom>
        </p:spPr>
      </p:pic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1" y="4595552"/>
            <a:ext cx="2827627" cy="967048"/>
          </a:xfrm>
          <a:prstGeom prst="rect">
            <a:avLst/>
          </a:prstGeom>
        </p:spPr>
      </p:pic>
      <p:pic>
        <p:nvPicPr>
          <p:cNvPr id="11" name="Изображение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0" y="4419600"/>
            <a:ext cx="1352550" cy="1352550"/>
          </a:xfrm>
          <a:prstGeom prst="rect">
            <a:avLst/>
          </a:prstGeom>
        </p:spPr>
      </p:pic>
      <p:pic>
        <p:nvPicPr>
          <p:cNvPr id="12" name="Изображение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28800" y="4572000"/>
            <a:ext cx="247904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320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547664" y="57843"/>
            <a:ext cx="6898496" cy="1143000"/>
          </a:xfrm>
        </p:spPr>
        <p:txBody>
          <a:bodyPr>
            <a:normAutofit/>
          </a:bodyPr>
          <a:lstStyle/>
          <a:p>
            <a:r>
              <a:rPr lang="ru-RU" sz="3200" dirty="0"/>
              <a:t>«</a:t>
            </a:r>
            <a:r>
              <a:rPr lang="ru-RU" sz="3200" dirty="0" err="1"/>
              <a:t>Директ</a:t>
            </a:r>
            <a:r>
              <a:rPr lang="ru-RU" sz="3200" dirty="0"/>
              <a:t>-Академия»: Обучаем инновациям в обучении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4174581"/>
            <a:ext cx="8769152" cy="2088232"/>
          </a:xfrm>
        </p:spPr>
        <p:txBody>
          <a:bodyPr>
            <a:normAutofit lnSpcReduction="10000"/>
          </a:bodyPr>
          <a:lstStyle/>
          <a:p>
            <a:r>
              <a:rPr lang="ru-RU" dirty="0"/>
              <a:t>Беспрецедентная по объему и охвату программа вебинаров и онлайн-курсов!</a:t>
            </a:r>
          </a:p>
          <a:p>
            <a:r>
              <a:rPr lang="ru-RU" dirty="0"/>
              <a:t>190+ вебинаров в 2018</a:t>
            </a:r>
            <a:r>
              <a:rPr lang="en-US" dirty="0"/>
              <a:t>/1</a:t>
            </a:r>
            <a:r>
              <a:rPr lang="ru-RU" dirty="0"/>
              <a:t>9</a:t>
            </a:r>
            <a:r>
              <a:rPr lang="en-US" dirty="0"/>
              <a:t> </a:t>
            </a:r>
            <a:r>
              <a:rPr lang="ru-RU" dirty="0"/>
              <a:t>учебном году</a:t>
            </a:r>
          </a:p>
          <a:p>
            <a:r>
              <a:rPr lang="ru-RU" dirty="0"/>
              <a:t>Десятки тыс. человек посетили наши вебинары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D500305-E139-453D-A48B-F35B5237A0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5736" y="1139721"/>
            <a:ext cx="5202324" cy="3030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1806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619672" y="274638"/>
            <a:ext cx="7067128" cy="969326"/>
          </a:xfrm>
        </p:spPr>
        <p:txBody>
          <a:bodyPr>
            <a:normAutofit/>
          </a:bodyPr>
          <a:lstStyle/>
          <a:p>
            <a:r>
              <a:rPr lang="ru-RU" sz="3200" b="1" dirty="0"/>
              <a:t>Наши принципы: Больше, чем ЭБС!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08668" y="1600200"/>
            <a:ext cx="7843468" cy="4525963"/>
          </a:xfrm>
        </p:spPr>
        <p:txBody>
          <a:bodyPr>
            <a:normAutofit lnSpcReduction="10000"/>
          </a:bodyPr>
          <a:lstStyle/>
          <a:p>
            <a:pPr>
              <a:buBlip>
                <a:blip r:embed="rId2"/>
              </a:buBlip>
            </a:pPr>
            <a:r>
              <a:rPr lang="ru-RU" sz="2400" dirty="0"/>
              <a:t>Больше, чем книга: Электронная книга должна содержать больше, чем традиционная книга, быть удобной и современной.</a:t>
            </a:r>
          </a:p>
          <a:p>
            <a:pPr>
              <a:buBlip>
                <a:blip r:embed="rId2"/>
              </a:buBlip>
            </a:pPr>
            <a:r>
              <a:rPr lang="ru-RU" sz="2400" dirty="0"/>
              <a:t>Интегрированная с ЭБС Информационно-образовательная среда: не книгами едиными</a:t>
            </a:r>
          </a:p>
          <a:p>
            <a:pPr>
              <a:buBlip>
                <a:blip r:embed="rId2"/>
              </a:buBlip>
            </a:pPr>
            <a:r>
              <a:rPr lang="ru-RU" sz="2400" dirty="0"/>
              <a:t>Мультимедиа в образовании: использование разнообразного мультимедийного контента и интерактивных сервисов</a:t>
            </a:r>
          </a:p>
          <a:p>
            <a:pPr>
              <a:buBlip>
                <a:blip r:embed="rId2"/>
              </a:buBlip>
            </a:pPr>
            <a:r>
              <a:rPr lang="ru-RU" sz="2400" dirty="0"/>
              <a:t>Поддерживаем студенческую науку и продвигаем преподавателей</a:t>
            </a:r>
          </a:p>
          <a:p>
            <a:pPr>
              <a:buBlip>
                <a:blip r:embed="rId2"/>
              </a:buBlip>
            </a:pPr>
            <a:r>
              <a:rPr lang="ru-RU" sz="2400" dirty="0"/>
              <a:t>Гибкие модели комплектования: качество/количество = 5!</a:t>
            </a:r>
          </a:p>
        </p:txBody>
      </p:sp>
    </p:spTree>
    <p:extLst>
      <p:ext uri="{BB962C8B-B14F-4D97-AF65-F5344CB8AC3E}">
        <p14:creationId xmlns:p14="http://schemas.microsoft.com/office/powerpoint/2010/main" val="13103741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ECF2FF-9D5E-475C-B233-D9054842FF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Новое в </a:t>
            </a:r>
            <a:r>
              <a:rPr lang="ru-RU" dirty="0" err="1"/>
              <a:t>эбс</a:t>
            </a:r>
            <a:r>
              <a:rPr lang="ru-RU" dirty="0"/>
              <a:t> «университетская библиотека онлайн»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0E796DB-4F76-41C3-93D8-03EED4A54D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013072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700" dirty="0"/>
              <a:t>Инновации ЭБС «Университетская библиотека онлайн»</a:t>
            </a:r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39332E56-9FB9-4AF0-AC1C-6733FA2DD2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780927"/>
            <a:ext cx="8229600" cy="3345235"/>
          </a:xfrm>
        </p:spPr>
        <p:txBody>
          <a:bodyPr>
            <a:normAutofit fontScale="70000" lnSpcReduction="20000"/>
          </a:bodyPr>
          <a:lstStyle/>
          <a:p>
            <a:r>
              <a:rPr lang="ru-RU" i="1" dirty="0"/>
              <a:t>Сервис </a:t>
            </a:r>
            <a:r>
              <a:rPr lang="ru-RU" i="1" dirty="0" err="1"/>
              <a:t>Книгообеспеченности</a:t>
            </a:r>
            <a:r>
              <a:rPr lang="ru-RU" dirty="0"/>
              <a:t>, позволяющий подобрать лучшие книги по дисциплине, их аналоги. </a:t>
            </a:r>
          </a:p>
          <a:p>
            <a:r>
              <a:rPr lang="en-US" dirty="0"/>
              <a:t>Science 2.0. </a:t>
            </a:r>
            <a:r>
              <a:rPr lang="ru-RU" i="1" dirty="0"/>
              <a:t>Дополнительно к книгам</a:t>
            </a:r>
            <a:r>
              <a:rPr lang="ru-RU" dirty="0"/>
              <a:t>: периодика, учебные видео, тесты и тренажеры, цифровые карты, аудиокниги.</a:t>
            </a:r>
          </a:p>
          <a:p>
            <a:r>
              <a:rPr lang="ru-RU" i="1" dirty="0"/>
              <a:t>Область научных интересов</a:t>
            </a:r>
            <a:r>
              <a:rPr lang="ru-RU" dirty="0"/>
              <a:t>: отслеживание нового в узкой сфере научной специализации.</a:t>
            </a:r>
            <a:endParaRPr lang="en-US" dirty="0"/>
          </a:p>
          <a:p>
            <a:r>
              <a:rPr lang="ru-RU" dirty="0"/>
              <a:t>Навигация по УГС, ББК, УДК. </a:t>
            </a:r>
          </a:p>
          <a:p>
            <a:r>
              <a:rPr lang="ru-RU" dirty="0"/>
              <a:t>Блочное комплектование по направлениям</a:t>
            </a:r>
          </a:p>
          <a:p>
            <a:r>
              <a:rPr lang="ru-RU" dirty="0"/>
              <a:t>Публикационные сервисы для авторов и студентов. </a:t>
            </a:r>
          </a:p>
          <a:p>
            <a:r>
              <a:rPr lang="ru-RU" dirty="0"/>
              <a:t>ВКР-Репозиторий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4F14C2F7-D609-4556-B709-8142BA5183C6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11560" y="1628800"/>
            <a:ext cx="4041775" cy="639762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Задачи развития:</a:t>
            </a:r>
          </a:p>
        </p:txBody>
      </p:sp>
    </p:spTree>
    <p:extLst>
      <p:ext uri="{BB962C8B-B14F-4D97-AF65-F5344CB8AC3E}">
        <p14:creationId xmlns:p14="http://schemas.microsoft.com/office/powerpoint/2010/main" val="20667332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2DFD5BA3-D4EB-46D0-9F8B-C15787A4DC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Мои научные интересы</a:t>
            </a:r>
          </a:p>
        </p:txBody>
      </p:sp>
      <p:pic>
        <p:nvPicPr>
          <p:cNvPr id="8" name="Объект 7" descr="Изображение выглядит как снимок экран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C00A8CEB-120D-4B86-BDEA-6816DF22AD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050" y="273050"/>
            <a:ext cx="5111750" cy="3158081"/>
          </a:xfrm>
        </p:spPr>
      </p:pic>
      <p:sp>
        <p:nvSpPr>
          <p:cNvPr id="6" name="Текст 5">
            <a:extLst>
              <a:ext uri="{FF2B5EF4-FFF2-40B4-BE49-F238E27FC236}">
                <a16:creationId xmlns:a16="http://schemas.microsoft.com/office/drawing/2014/main" id="{4C32A8AA-CED8-4B29-B0DF-30A04BAE1A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51520" y="1435100"/>
            <a:ext cx="3213993" cy="4691063"/>
          </a:xfrm>
        </p:spPr>
        <p:txBody>
          <a:bodyPr/>
          <a:lstStyle/>
          <a:p>
            <a:r>
              <a:rPr lang="ru-RU" sz="1800" dirty="0"/>
              <a:t>Сервис «Мои научные интересы» комбинирует основные научные жанры и позволяет отслеживать самое новое и самое модное, популярное в своем сегменте: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/>
              <a:t>Учебные пособия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/>
              <a:t>Монографии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/>
              <a:t>Периодика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/>
              <a:t>Тематические коллекции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/>
              <a:t>Издательства</a:t>
            </a:r>
          </a:p>
          <a:p>
            <a:r>
              <a:rPr lang="ru-RU" sz="1800" dirty="0"/>
              <a:t>Сервис анализирует поведенческие показатели пользователя, поведение коллег, поисковые запросы. </a:t>
            </a:r>
          </a:p>
          <a:p>
            <a:r>
              <a:rPr lang="ru-RU" sz="1800" b="1" dirty="0"/>
              <a:t>Сделайте главной страницей!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9C92F78-2017-4FBA-B2A0-604DB7CD93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222" y="3425971"/>
            <a:ext cx="5086578" cy="2416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3367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5453AE-9DB7-4070-A8CA-A30836E614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06" y="4725144"/>
            <a:ext cx="5558011" cy="1303020"/>
          </a:xfrm>
        </p:spPr>
        <p:txBody>
          <a:bodyPr>
            <a:normAutofit fontScale="90000"/>
          </a:bodyPr>
          <a:lstStyle/>
          <a:p>
            <a:r>
              <a:rPr lang="ru-RU" sz="3600" dirty="0"/>
              <a:t>Дополнительные параметры и возможности для вуза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8F11571-A719-45A5-8C4B-98F3AAC967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060" y="1303720"/>
            <a:ext cx="8124388" cy="2845360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ru-RU" sz="1800" b="1" dirty="0"/>
              <a:t>Мы помогаем сфокусировать библиотеке научные интересы ее сотрудников</a:t>
            </a:r>
            <a:r>
              <a:rPr lang="ru-RU" sz="1800" dirty="0"/>
              <a:t>:</a:t>
            </a:r>
          </a:p>
          <a:p>
            <a:r>
              <a:rPr lang="ru-RU" sz="1800" dirty="0"/>
              <a:t>Изучаемые специальности. Зная учебные программы (УГНС), мы синхронизируем блоки с учебными направлениями. Зная количество обучающихся, мы сможем оптимизировать цену подписки со значительным дисконтом.</a:t>
            </a:r>
          </a:p>
          <a:p>
            <a:r>
              <a:rPr lang="ru-RU" sz="1800" dirty="0" err="1"/>
              <a:t>Книгообеспеченность</a:t>
            </a:r>
            <a:r>
              <a:rPr lang="ru-RU" sz="1800" dirty="0"/>
              <a:t>. Зная изучаемые дисциплины, мы рекомендуем лучшие книги по этим дисциплинам («Рекомендованный сервис </a:t>
            </a:r>
            <a:r>
              <a:rPr lang="ru-RU" sz="1800" dirty="0" err="1"/>
              <a:t>книгообеспеченности</a:t>
            </a:r>
            <a:r>
              <a:rPr lang="ru-RU" sz="1800" dirty="0"/>
              <a:t>») </a:t>
            </a:r>
          </a:p>
          <a:p>
            <a:r>
              <a:rPr lang="ru-RU" sz="1800" dirty="0"/>
              <a:t>Это позволяет делать «тонкую настройку» выборочного комплектования наиболее близко фокусировать контент по интересам пользователя и фильтровать контент по предмету на предмет качества.</a:t>
            </a:r>
          </a:p>
        </p:txBody>
      </p:sp>
    </p:spTree>
    <p:extLst>
      <p:ext uri="{BB962C8B-B14F-4D97-AF65-F5344CB8AC3E}">
        <p14:creationId xmlns:p14="http://schemas.microsoft.com/office/powerpoint/2010/main" val="40772289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900" b="1" dirty="0">
                <a:latin typeface="Calibri" charset="0"/>
              </a:rPr>
              <a:t>Точка опоры: кафедры!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dirty="0"/>
              <a:t>Мы предоставляем комплексное обслуживание университетских кафедр:</a:t>
            </a:r>
          </a:p>
          <a:p>
            <a:pPr marL="0" indent="0">
              <a:buNone/>
            </a:pPr>
            <a:r>
              <a:rPr lang="ru-RU" dirty="0"/>
              <a:t>1. Издание трудов и сборников кафедры</a:t>
            </a:r>
          </a:p>
          <a:p>
            <a:pPr marL="0" indent="0">
              <a:buNone/>
            </a:pPr>
            <a:r>
              <a:rPr lang="ru-RU" dirty="0"/>
              <a:t>2. Сервисы публикации трудов и ВКР студентов </a:t>
            </a:r>
          </a:p>
          <a:p>
            <a:pPr marL="0" indent="0">
              <a:buNone/>
            </a:pPr>
            <a:r>
              <a:rPr lang="ru-RU" dirty="0"/>
              <a:t>3. Предоставляем профильный контент</a:t>
            </a:r>
          </a:p>
          <a:p>
            <a:pPr marL="0" indent="0">
              <a:buNone/>
            </a:pPr>
            <a:r>
              <a:rPr lang="ru-RU" dirty="0"/>
              <a:t>4. Создаем возможности продвижения кафедры и научной коммуникации с иными профильными кафедрами (Сервис области научных интересов).</a:t>
            </a:r>
          </a:p>
        </p:txBody>
      </p:sp>
    </p:spTree>
    <p:extLst>
      <p:ext uri="{BB962C8B-B14F-4D97-AF65-F5344CB8AC3E}">
        <p14:creationId xmlns:p14="http://schemas.microsoft.com/office/powerpoint/2010/main" val="36846811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Вовлечение: </a:t>
            </a:r>
            <a:br>
              <a:rPr lang="ru-RU"/>
            </a:br>
            <a:r>
              <a:rPr lang="ru-RU"/>
              <a:t>Работа </a:t>
            </a:r>
            <a:r>
              <a:rPr lang="ru-RU" dirty="0"/>
              <a:t>по кластерам</a:t>
            </a: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77453243"/>
              </p:ext>
            </p:extLst>
          </p:nvPr>
        </p:nvGraphicFramePr>
        <p:xfrm>
          <a:off x="3887391" y="1435101"/>
          <a:ext cx="4629150" cy="38179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ru-RU" dirty="0"/>
              <a:t>Цель </a:t>
            </a:r>
            <a:r>
              <a:rPr lang="mr-IN" dirty="0"/>
              <a:t>–</a:t>
            </a:r>
            <a:r>
              <a:rPr lang="ru-RU" dirty="0"/>
              <a:t> сквозным образом объединить комплексы потребителей и комплексы издателей по профилю.</a:t>
            </a:r>
          </a:p>
          <a:p>
            <a:pPr marL="214313" indent="-214313">
              <a:buFont typeface="Arial" charset="0"/>
              <a:buChar char="•"/>
            </a:pPr>
            <a:r>
              <a:rPr lang="ru-RU" dirty="0"/>
              <a:t>Экономика и управление</a:t>
            </a:r>
          </a:p>
          <a:p>
            <a:pPr marL="214313" indent="-214313">
              <a:buFont typeface="Arial" charset="0"/>
              <a:buChar char="•"/>
            </a:pPr>
            <a:r>
              <a:rPr lang="ru-RU" dirty="0"/>
              <a:t>Юриспруденция	</a:t>
            </a:r>
          </a:p>
          <a:p>
            <a:pPr marL="214313" indent="-214313">
              <a:buFont typeface="Arial" charset="0"/>
              <a:buChar char="•"/>
            </a:pPr>
            <a:r>
              <a:rPr lang="ru-RU" dirty="0"/>
              <a:t>Образование и педагогика	</a:t>
            </a:r>
          </a:p>
          <a:p>
            <a:pPr marL="214313" indent="-214313">
              <a:buFont typeface="Arial" charset="0"/>
              <a:buChar char="•"/>
            </a:pPr>
            <a:r>
              <a:rPr lang="ru-RU" dirty="0"/>
              <a:t>Психология</a:t>
            </a:r>
          </a:p>
          <a:p>
            <a:pPr marL="214313" indent="-214313">
              <a:buFont typeface="Arial" charset="0"/>
              <a:buChar char="•"/>
            </a:pPr>
            <a:r>
              <a:rPr lang="ru-RU" dirty="0"/>
              <a:t>Информационные технологии</a:t>
            </a:r>
          </a:p>
          <a:p>
            <a:pPr marL="214313" indent="-214313">
              <a:buFont typeface="Arial" charset="0"/>
              <a:buChar char="•"/>
            </a:pPr>
            <a:r>
              <a:rPr lang="ru-RU" dirty="0"/>
              <a:t>Гуманитарные науки	</a:t>
            </a:r>
          </a:p>
          <a:p>
            <a:pPr marL="214313" indent="-214313">
              <a:buFont typeface="Arial" charset="0"/>
              <a:buChar char="•"/>
            </a:pPr>
            <a:r>
              <a:rPr lang="ru-RU" dirty="0"/>
              <a:t>Социальные науки	</a:t>
            </a:r>
          </a:p>
          <a:p>
            <a:pPr marL="214313" indent="-214313">
              <a:buFont typeface="Arial" charset="0"/>
              <a:buChar char="•"/>
            </a:pPr>
            <a:r>
              <a:rPr lang="ru-RU" dirty="0"/>
              <a:t>Физико-математические науки	</a:t>
            </a:r>
          </a:p>
          <a:p>
            <a:pPr marL="214313" indent="-214313">
              <a:buFont typeface="Arial" charset="0"/>
              <a:buChar char="•"/>
            </a:pPr>
            <a:r>
              <a:rPr lang="ru-RU" dirty="0"/>
              <a:t>Естественные науки	</a:t>
            </a:r>
          </a:p>
          <a:p>
            <a:pPr marL="214313" indent="-214313">
              <a:buFont typeface="Arial" charset="0"/>
              <a:buChar char="•"/>
            </a:pPr>
            <a:r>
              <a:rPr lang="ru-RU" dirty="0"/>
              <a:t>Культура и искусство	</a:t>
            </a:r>
          </a:p>
        </p:txBody>
      </p:sp>
    </p:spTree>
    <p:extLst>
      <p:ext uri="{BB962C8B-B14F-4D97-AF65-F5344CB8AC3E}">
        <p14:creationId xmlns:p14="http://schemas.microsoft.com/office/powerpoint/2010/main" val="9275856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7EB185-DF21-4DBA-9028-37065E634A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08" y="274638"/>
            <a:ext cx="7643192" cy="1143000"/>
          </a:xfrm>
        </p:spPr>
        <p:txBody>
          <a:bodyPr/>
          <a:lstStyle/>
          <a:p>
            <a:r>
              <a:rPr lang="ru-RU" dirty="0"/>
              <a:t>Профильные блоки: что это такое?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C6BFFEE-7D1D-4843-B510-AA5C760880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sz="2800" dirty="0"/>
              <a:t>С количественным ростом контента перед университетскими библиотеками встает вопрос фильтрации и профильного комплектования. </a:t>
            </a:r>
          </a:p>
          <a:p>
            <a:pPr marL="0" indent="0">
              <a:buNone/>
            </a:pPr>
            <a:r>
              <a:rPr lang="ru-RU" sz="2800" dirty="0"/>
              <a:t>На Западе этот формат называется </a:t>
            </a:r>
            <a:r>
              <a:rPr lang="en-US" sz="2800" dirty="0"/>
              <a:t>EBOOK APROVAL PLAN</a:t>
            </a:r>
            <a:r>
              <a:rPr lang="ru-RU" sz="2800" dirty="0"/>
              <a:t>. В нашей ЭБС – «Блочное комплектование»</a:t>
            </a:r>
            <a:endParaRPr lang="en-US" sz="2800" dirty="0"/>
          </a:p>
          <a:p>
            <a:r>
              <a:rPr lang="ru-RU" sz="2400" dirty="0"/>
              <a:t>Его цель – контролировать приток литературы по узким профилям. Здесь необходимо взаимодействия кафедры и библиотеки!</a:t>
            </a:r>
          </a:p>
        </p:txBody>
      </p:sp>
    </p:spTree>
    <p:extLst>
      <p:ext uri="{BB962C8B-B14F-4D97-AF65-F5344CB8AC3E}">
        <p14:creationId xmlns:p14="http://schemas.microsoft.com/office/powerpoint/2010/main" val="17826756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4" descr="prezentacia_ubo_02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857251"/>
            <a:ext cx="6858000" cy="4852211"/>
          </a:xfrm>
          <a:prstGeom prst="rect">
            <a:avLst/>
          </a:prstGeom>
        </p:spPr>
      </p:pic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2542542" y="1314690"/>
            <a:ext cx="5115558" cy="466375"/>
          </a:xfrm>
        </p:spPr>
        <p:txBody>
          <a:bodyPr>
            <a:noAutofit/>
          </a:bodyPr>
          <a:lstStyle/>
          <a:p>
            <a:r>
              <a:rPr lang="ru-RU" sz="2800" dirty="0"/>
              <a:t>Типология электронных образовательных ресурсов</a:t>
            </a:r>
            <a:br>
              <a:rPr lang="ru-RU" sz="2800" dirty="0"/>
            </a:b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244339" y="1976059"/>
            <a:ext cx="6858000" cy="339447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800" dirty="0"/>
              <a:t>Электронные образовательные ресурсы являются базами данных и составляют следующие группы:</a:t>
            </a:r>
          </a:p>
          <a:p>
            <a:pPr marL="385763" indent="-385763">
              <a:buAutoNum type="arabicPeriod"/>
            </a:pPr>
            <a:r>
              <a:rPr lang="ru-RU" sz="1800" dirty="0"/>
              <a:t>Реферативные библиографические базы данных: </a:t>
            </a:r>
            <a:br>
              <a:rPr lang="ru-RU" sz="1800" dirty="0"/>
            </a:br>
            <a:r>
              <a:rPr lang="ru-RU" sz="1800" dirty="0"/>
              <a:t>	</a:t>
            </a:r>
            <a:r>
              <a:rPr lang="en-US" sz="1800" dirty="0"/>
              <a:t>Scopus, Web of Science, </a:t>
            </a:r>
            <a:r>
              <a:rPr lang="ru-RU" sz="1800" dirty="0"/>
              <a:t>РИНЦ.</a:t>
            </a:r>
          </a:p>
          <a:p>
            <a:pPr marL="385763" indent="-385763">
              <a:buAutoNum type="arabicPeriod"/>
            </a:pPr>
            <a:r>
              <a:rPr lang="ru-RU" sz="1800" b="1" dirty="0">
                <a:solidFill>
                  <a:srgbClr val="0070C0"/>
                </a:solidFill>
              </a:rPr>
              <a:t>Профессиональные контентные системы </a:t>
            </a:r>
            <a:r>
              <a:rPr lang="ru-RU" sz="1800" dirty="0">
                <a:solidFill>
                  <a:srgbClr val="0070C0"/>
                </a:solidFill>
              </a:rPr>
              <a:t>(</a:t>
            </a:r>
            <a:r>
              <a:rPr lang="ru-RU" sz="1800" dirty="0" err="1">
                <a:solidFill>
                  <a:srgbClr val="0070C0"/>
                </a:solidFill>
              </a:rPr>
              <a:t>агрегаторы</a:t>
            </a:r>
            <a:r>
              <a:rPr lang="ru-RU" sz="1800" dirty="0">
                <a:solidFill>
                  <a:srgbClr val="0070C0"/>
                </a:solidFill>
              </a:rPr>
              <a:t> полных текстов):</a:t>
            </a:r>
          </a:p>
          <a:p>
            <a:pPr marL="685800" lvl="1" indent="-385763">
              <a:buAutoNum type="arabicPeriod"/>
            </a:pPr>
            <a:r>
              <a:rPr lang="ru-RU" sz="1050" dirty="0">
                <a:solidFill>
                  <a:srgbClr val="0070C0"/>
                </a:solidFill>
              </a:rPr>
              <a:t>Периодика: </a:t>
            </a:r>
            <a:r>
              <a:rPr lang="en-US" sz="1050" dirty="0">
                <a:solidFill>
                  <a:srgbClr val="0070C0"/>
                </a:solidFill>
              </a:rPr>
              <a:t>EBSCO, </a:t>
            </a:r>
            <a:r>
              <a:rPr lang="en-US" sz="1050" dirty="0" err="1">
                <a:solidFill>
                  <a:srgbClr val="0070C0"/>
                </a:solidFill>
              </a:rPr>
              <a:t>Elibrary</a:t>
            </a:r>
            <a:r>
              <a:rPr lang="ru-RU" sz="1050" dirty="0">
                <a:solidFill>
                  <a:srgbClr val="0070C0"/>
                </a:solidFill>
              </a:rPr>
              <a:t>, </a:t>
            </a:r>
            <a:r>
              <a:rPr lang="en-US" sz="1050" dirty="0" err="1">
                <a:solidFill>
                  <a:srgbClr val="0070C0"/>
                </a:solidFill>
              </a:rPr>
              <a:t>Eastview</a:t>
            </a:r>
            <a:r>
              <a:rPr lang="en-US" sz="1050" dirty="0">
                <a:solidFill>
                  <a:srgbClr val="0070C0"/>
                </a:solidFill>
              </a:rPr>
              <a:t>.</a:t>
            </a:r>
          </a:p>
          <a:p>
            <a:pPr marL="685800" lvl="1" indent="-385763">
              <a:buAutoNum type="arabicPeriod"/>
            </a:pPr>
            <a:r>
              <a:rPr lang="ru-RU" sz="1050" dirty="0">
                <a:solidFill>
                  <a:srgbClr val="0070C0"/>
                </a:solidFill>
              </a:rPr>
              <a:t>Архивы и </a:t>
            </a:r>
            <a:r>
              <a:rPr lang="ru-RU" sz="1050" dirty="0" err="1">
                <a:solidFill>
                  <a:srgbClr val="0070C0"/>
                </a:solidFill>
              </a:rPr>
              <a:t>репозитории</a:t>
            </a:r>
            <a:r>
              <a:rPr lang="ru-RU" sz="1050" dirty="0">
                <a:solidFill>
                  <a:srgbClr val="0070C0"/>
                </a:solidFill>
              </a:rPr>
              <a:t> открытого доступа</a:t>
            </a:r>
            <a:r>
              <a:rPr lang="en-US" sz="1050" dirty="0">
                <a:solidFill>
                  <a:srgbClr val="0070C0"/>
                </a:solidFill>
              </a:rPr>
              <a:t>: </a:t>
            </a:r>
            <a:r>
              <a:rPr lang="en-US" sz="1050" dirty="0" err="1">
                <a:solidFill>
                  <a:srgbClr val="0070C0"/>
                </a:solidFill>
              </a:rPr>
              <a:t>ArXiv.org</a:t>
            </a:r>
            <a:r>
              <a:rPr lang="en-US" sz="1050" dirty="0">
                <a:solidFill>
                  <a:srgbClr val="0070C0"/>
                </a:solidFill>
              </a:rPr>
              <a:t> </a:t>
            </a:r>
            <a:r>
              <a:rPr lang="en-US" sz="1050" dirty="0" err="1">
                <a:solidFill>
                  <a:srgbClr val="0070C0"/>
                </a:solidFill>
              </a:rPr>
              <a:t>etc</a:t>
            </a:r>
            <a:r>
              <a:rPr lang="ru-RU" sz="1050" dirty="0">
                <a:solidFill>
                  <a:srgbClr val="0070C0"/>
                </a:solidFill>
              </a:rPr>
              <a:t>.</a:t>
            </a:r>
            <a:endParaRPr lang="en-US" sz="1050" dirty="0">
              <a:solidFill>
                <a:srgbClr val="0070C0"/>
              </a:solidFill>
            </a:endParaRPr>
          </a:p>
          <a:p>
            <a:pPr marL="685800" lvl="1" indent="-385763">
              <a:buAutoNum type="arabicPeriod"/>
            </a:pPr>
            <a:r>
              <a:rPr lang="ru-RU" sz="1050" b="1" dirty="0">
                <a:solidFill>
                  <a:srgbClr val="0070C0"/>
                </a:solidFill>
              </a:rPr>
              <a:t>Электронно-библиотечные системы</a:t>
            </a:r>
            <a:r>
              <a:rPr lang="ru-RU" sz="1050" dirty="0">
                <a:solidFill>
                  <a:srgbClr val="0070C0"/>
                </a:solidFill>
              </a:rPr>
              <a:t>: «Университетская библиотека онлайн», «Лань», </a:t>
            </a:r>
            <a:r>
              <a:rPr lang="en-US" sz="1050" dirty="0" err="1">
                <a:solidFill>
                  <a:srgbClr val="0070C0"/>
                </a:solidFill>
              </a:rPr>
              <a:t>Ebsco</a:t>
            </a:r>
            <a:r>
              <a:rPr lang="en-US" sz="1050" dirty="0">
                <a:solidFill>
                  <a:srgbClr val="0070C0"/>
                </a:solidFill>
              </a:rPr>
              <a:t> </a:t>
            </a:r>
            <a:r>
              <a:rPr lang="en-US" sz="1050" dirty="0" err="1">
                <a:solidFill>
                  <a:srgbClr val="0070C0"/>
                </a:solidFill>
              </a:rPr>
              <a:t>Ebooks</a:t>
            </a:r>
            <a:r>
              <a:rPr lang="ru-RU" sz="1050" dirty="0">
                <a:solidFill>
                  <a:srgbClr val="0070C0"/>
                </a:solidFill>
              </a:rPr>
              <a:t>.</a:t>
            </a:r>
          </a:p>
          <a:p>
            <a:pPr marL="385763" indent="-385763">
              <a:buAutoNum type="arabicPeriod"/>
            </a:pPr>
            <a:r>
              <a:rPr lang="ru-RU" sz="1800" dirty="0"/>
              <a:t>Специализированные базы данных:</a:t>
            </a:r>
            <a:br>
              <a:rPr lang="ru-RU" sz="1800" dirty="0"/>
            </a:br>
            <a:r>
              <a:rPr lang="en-US" sz="1800" dirty="0"/>
              <a:t>	Lexis-Nexis, </a:t>
            </a:r>
            <a:r>
              <a:rPr lang="ru-RU" sz="1800" dirty="0" err="1"/>
              <a:t>Интегрум</a:t>
            </a:r>
            <a:r>
              <a:rPr lang="ru-RU" sz="1800" dirty="0"/>
              <a:t>, Консультант+.</a:t>
            </a:r>
          </a:p>
          <a:p>
            <a:pPr marL="385763" indent="-385763">
              <a:buAutoNum type="arabicPeriod"/>
            </a:pPr>
            <a:r>
              <a:rPr lang="ru-RU" sz="1800" dirty="0"/>
              <a:t>Информационные сервисы:</a:t>
            </a:r>
            <a:br>
              <a:rPr lang="ru-RU" sz="1800" dirty="0"/>
            </a:br>
            <a:r>
              <a:rPr lang="en-US" sz="1800" dirty="0"/>
              <a:t>	</a:t>
            </a:r>
            <a:r>
              <a:rPr lang="ru-RU" sz="1800" dirty="0" err="1"/>
              <a:t>АБИСы</a:t>
            </a:r>
            <a:r>
              <a:rPr lang="ru-RU" sz="1800" dirty="0"/>
              <a:t>, институциональные </a:t>
            </a:r>
            <a:r>
              <a:rPr lang="ru-RU" sz="1800" dirty="0" err="1"/>
              <a:t>Репозитории</a:t>
            </a:r>
            <a:r>
              <a:rPr lang="ru-RU" sz="1800" dirty="0"/>
              <a:t>, </a:t>
            </a:r>
            <a:r>
              <a:rPr lang="ru-RU" sz="1800" dirty="0" err="1"/>
              <a:t>Антиплагиат</a:t>
            </a:r>
            <a:r>
              <a:rPr lang="ru-RU" sz="1800" dirty="0"/>
              <a:t>…</a:t>
            </a:r>
          </a:p>
          <a:p>
            <a:pPr marL="385763" indent="-385763">
              <a:buAutoNum type="arabicPeriod"/>
            </a:pPr>
            <a:r>
              <a:rPr lang="ru-RU" sz="1800" dirty="0"/>
              <a:t>Системы</a:t>
            </a:r>
            <a:r>
              <a:rPr lang="en-US" sz="1800" dirty="0"/>
              <a:t> </a:t>
            </a:r>
            <a:r>
              <a:rPr lang="ru-RU" sz="1800" dirty="0"/>
              <a:t>ДО, </a:t>
            </a:r>
            <a:r>
              <a:rPr lang="en-US" sz="1800" dirty="0"/>
              <a:t>Learning Management System:</a:t>
            </a:r>
            <a:br>
              <a:rPr lang="en-US" sz="1800" dirty="0"/>
            </a:br>
            <a:r>
              <a:rPr lang="en-US" sz="1800" dirty="0"/>
              <a:t>	Moodle, Blackboard…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35743189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8DAED47-5B9C-4DED-8EB8-C48E8033DF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9657" y="2348880"/>
            <a:ext cx="5683004" cy="3011990"/>
          </a:xfrm>
          <a:custGeom>
            <a:avLst/>
            <a:gdLst>
              <a:gd name="connsiteX0" fmla="*/ 0 w 4636009"/>
              <a:gd name="connsiteY0" fmla="*/ 0 h 5032375"/>
              <a:gd name="connsiteX1" fmla="*/ 4636009 w 4636009"/>
              <a:gd name="connsiteY1" fmla="*/ 0 h 5032375"/>
              <a:gd name="connsiteX2" fmla="*/ 4636009 w 4636009"/>
              <a:gd name="connsiteY2" fmla="*/ 5032375 h 5032375"/>
              <a:gd name="connsiteX3" fmla="*/ 0 w 4636009"/>
              <a:gd name="connsiteY3" fmla="*/ 5032375 h 5032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6009" h="5032375">
                <a:moveTo>
                  <a:pt x="0" y="0"/>
                </a:moveTo>
                <a:lnTo>
                  <a:pt x="4636009" y="0"/>
                </a:lnTo>
                <a:lnTo>
                  <a:pt x="4636009" y="5032375"/>
                </a:lnTo>
                <a:lnTo>
                  <a:pt x="0" y="5032375"/>
                </a:lnTo>
                <a:close/>
              </a:path>
            </a:pathLst>
          </a:cu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78FA70-167E-4FE7-A31A-2E4E3D2D1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3648" y="188640"/>
            <a:ext cx="7056784" cy="1226023"/>
          </a:xfrm>
        </p:spPr>
        <p:txBody>
          <a:bodyPr>
            <a:normAutofit/>
          </a:bodyPr>
          <a:lstStyle/>
          <a:p>
            <a:r>
              <a:rPr lang="ru-RU" sz="2800" dirty="0"/>
              <a:t>Выборочное комплектование в «Университетской библиотеке онлайн»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1995D17E-3B5D-487E-B4EB-9780779DD7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1414663"/>
            <a:ext cx="2791477" cy="453461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ru-RU" sz="1500" b="1" dirty="0"/>
              <a:t>Блочное комплектование - </a:t>
            </a:r>
            <a:endParaRPr lang="ru-RU" sz="1500" dirty="0"/>
          </a:p>
          <a:p>
            <a:pPr marL="0" indent="0">
              <a:buNone/>
            </a:pPr>
            <a:r>
              <a:rPr lang="ru-RU" sz="1500" dirty="0"/>
              <a:t>ЭБС по самостоятельному направлению. </a:t>
            </a:r>
          </a:p>
          <a:p>
            <a:pPr marL="0" indent="0">
              <a:buNone/>
            </a:pPr>
            <a:r>
              <a:rPr lang="ru-RU" sz="1500" dirty="0"/>
              <a:t>28 направлений.</a:t>
            </a:r>
          </a:p>
          <a:p>
            <a:pPr marL="0" indent="0">
              <a:buNone/>
            </a:pPr>
            <a:r>
              <a:rPr lang="ru-RU" sz="1500" dirty="0"/>
              <a:t>В его рамках выделяется два блока книг по профилю:</a:t>
            </a:r>
          </a:p>
          <a:p>
            <a:r>
              <a:rPr lang="ru-RU" sz="1500" dirty="0"/>
              <a:t>из базовой коллекции (формируется ЭБС)</a:t>
            </a:r>
          </a:p>
          <a:p>
            <a:r>
              <a:rPr lang="ru-RU" sz="1500" dirty="0"/>
              <a:t>из  Издательских коллекций (Формируется библиотекой, </a:t>
            </a:r>
            <a:r>
              <a:rPr lang="ru-RU" sz="1500" dirty="0" err="1"/>
              <a:t>покнижное</a:t>
            </a:r>
            <a:r>
              <a:rPr lang="ru-RU" sz="1500" dirty="0"/>
              <a:t> приобретение)</a:t>
            </a:r>
          </a:p>
        </p:txBody>
      </p:sp>
    </p:spTree>
    <p:extLst>
      <p:ext uri="{BB962C8B-B14F-4D97-AF65-F5344CB8AC3E}">
        <p14:creationId xmlns:p14="http://schemas.microsoft.com/office/powerpoint/2010/main" val="31987785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576" y="1628800"/>
            <a:ext cx="777686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latin typeface="Monaco"/>
                <a:cs typeface="Monaco"/>
              </a:rPr>
              <a:t>Возможности преподавателя:</a:t>
            </a:r>
          </a:p>
          <a:p>
            <a:pPr algn="ctr"/>
            <a:r>
              <a:rPr lang="ru-RU" sz="4400" b="1" dirty="0">
                <a:solidFill>
                  <a:srgbClr val="0000FF"/>
                </a:solidFill>
                <a:latin typeface="Monaco"/>
              </a:rPr>
              <a:t>Личный кабинет</a:t>
            </a:r>
          </a:p>
          <a:p>
            <a:pPr algn="ctr"/>
            <a:r>
              <a:rPr lang="ru-RU" sz="4400" b="1" dirty="0">
                <a:solidFill>
                  <a:srgbClr val="0000FF"/>
                </a:solidFill>
                <a:latin typeface="Monaco"/>
              </a:rPr>
              <a:t>и публикационная активность</a:t>
            </a:r>
            <a:endParaRPr lang="ru-RU" sz="44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3431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1599779" y="274928"/>
            <a:ext cx="7200800" cy="850106"/>
          </a:xfrm>
        </p:spPr>
        <p:txBody>
          <a:bodyPr/>
          <a:lstStyle/>
          <a:p>
            <a:r>
              <a:rPr kumimoji="0" lang="ru-RU" sz="3200" dirty="0">
                <a:latin typeface="Calibri" charset="0"/>
              </a:rPr>
              <a:t>Библиографическое описание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844824"/>
            <a:ext cx="4896544" cy="44899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789040"/>
            <a:ext cx="6388819" cy="16695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9" name="Прямая со стрелкой 8"/>
          <p:cNvCxnSpPr/>
          <p:nvPr/>
        </p:nvCxnSpPr>
        <p:spPr>
          <a:xfrm flipV="1">
            <a:off x="1475656" y="5458635"/>
            <a:ext cx="2232248" cy="562653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326885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1115616" y="-128380"/>
            <a:ext cx="7200800" cy="850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1"/>
                </a:solidFill>
                <a:latin typeface="+mj-lt"/>
                <a:ea typeface="Arial" charset="0"/>
                <a:cs typeface="Arial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r>
              <a:rPr kumimoji="0" lang="ru-RU" sz="3200" dirty="0">
                <a:latin typeface="Calibri" charset="0"/>
              </a:rPr>
              <a:t>Список литературы к книге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844824"/>
            <a:ext cx="4824536" cy="34134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4778846"/>
            <a:ext cx="7229475" cy="1314450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12" name="Прямая со стрелкой 11"/>
          <p:cNvCxnSpPr/>
          <p:nvPr/>
        </p:nvCxnSpPr>
        <p:spPr>
          <a:xfrm>
            <a:off x="1835696" y="4437112"/>
            <a:ext cx="2016224" cy="341734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559355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1475656" y="107764"/>
            <a:ext cx="7200800" cy="850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1"/>
                </a:solidFill>
                <a:latin typeface="+mj-lt"/>
                <a:ea typeface="Arial" charset="0"/>
                <a:cs typeface="Arial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r>
              <a:rPr kumimoji="0" lang="ru-RU" sz="3200" dirty="0">
                <a:latin typeface="Calibri" charset="0"/>
              </a:rPr>
              <a:t>Дополнительные объекты к книге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0D39589-43AE-4D89-AEFB-C2D8A8FE2B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1800" y="1722297"/>
            <a:ext cx="5283034" cy="34134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B222125-E18C-4525-AF5C-8BE25F39E5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7904" y="3544911"/>
            <a:ext cx="5283034" cy="31815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49CF5F4-C819-4EB4-9079-3EBEE0B67E35}"/>
              </a:ext>
            </a:extLst>
          </p:cNvPr>
          <p:cNvSpPr txBox="1"/>
          <p:nvPr/>
        </p:nvSpPr>
        <p:spPr>
          <a:xfrm>
            <a:off x="323528" y="2132856"/>
            <a:ext cx="244827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Издание может содержать</a:t>
            </a:r>
          </a:p>
          <a:p>
            <a:r>
              <a:rPr lang="ru-RU" dirty="0"/>
              <a:t>дополнительный исследовательский материал, статистические, архивные данные. </a:t>
            </a:r>
          </a:p>
          <a:p>
            <a:r>
              <a:rPr lang="ru-RU" dirty="0"/>
              <a:t>Которые являются частью исследования, но не могут войти в книгу.</a:t>
            </a:r>
          </a:p>
          <a:p>
            <a:r>
              <a:rPr lang="ru-RU" dirty="0"/>
              <a:t>Доступ к старым версиям и изданиям.</a:t>
            </a:r>
          </a:p>
        </p:txBody>
      </p:sp>
    </p:spTree>
    <p:extLst>
      <p:ext uri="{BB962C8B-B14F-4D97-AF65-F5344CB8AC3E}">
        <p14:creationId xmlns:p14="http://schemas.microsoft.com/office/powerpoint/2010/main" val="408508029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1475656" y="107764"/>
            <a:ext cx="7200800" cy="850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1"/>
                </a:solidFill>
                <a:latin typeface="+mj-lt"/>
                <a:ea typeface="Arial" charset="0"/>
                <a:cs typeface="Arial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r>
              <a:rPr kumimoji="0" lang="ru-RU" sz="3200" dirty="0">
                <a:latin typeface="Calibri" charset="0"/>
              </a:rPr>
              <a:t>Концепция </a:t>
            </a:r>
            <a:r>
              <a:rPr kumimoji="0" lang="en-US" sz="3200" dirty="0">
                <a:latin typeface="Calibri" charset="0"/>
              </a:rPr>
              <a:t>SCIENCE 2.0</a:t>
            </a:r>
            <a:endParaRPr kumimoji="0" lang="ru-RU" sz="3200" dirty="0">
              <a:latin typeface="Calibri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49CF5F4-C819-4EB4-9079-3EBEE0B67E35}"/>
              </a:ext>
            </a:extLst>
          </p:cNvPr>
          <p:cNvSpPr txBox="1"/>
          <p:nvPr/>
        </p:nvSpPr>
        <p:spPr>
          <a:xfrm>
            <a:off x="899592" y="2132856"/>
            <a:ext cx="72008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SCIENCE 2.0</a:t>
            </a:r>
            <a:r>
              <a:rPr lang="ru-RU" b="1" dirty="0"/>
              <a:t>:</a:t>
            </a:r>
          </a:p>
          <a:p>
            <a:r>
              <a:rPr lang="ru-RU" i="1" dirty="0"/>
              <a:t>Идея объединения исследовательского и публикационного пространства.</a:t>
            </a:r>
          </a:p>
          <a:p>
            <a:r>
              <a:rPr lang="ru-RU" dirty="0"/>
              <a:t>Прежде исследование и публикация осуществлялись разрозненно.</a:t>
            </a:r>
          </a:p>
          <a:p>
            <a:r>
              <a:rPr lang="ru-RU" dirty="0"/>
              <a:t>Инновационные платформы позволяют соединить эти площадки.</a:t>
            </a:r>
          </a:p>
          <a:p>
            <a:r>
              <a:rPr lang="ru-RU" dirty="0"/>
              <a:t>Публикация является репрезентацией произведенного исследования.</a:t>
            </a:r>
          </a:p>
          <a:p>
            <a:r>
              <a:rPr lang="ru-RU" dirty="0"/>
              <a:t>Вместе с исследованием можно: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ru-RU" dirty="0"/>
              <a:t>Публиковать исследовательские материалы, данные.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ru-RU" dirty="0"/>
              <a:t>Вести дискуссии.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ru-RU" dirty="0"/>
              <a:t>Обновлять версии публикаций.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ru-RU" dirty="0"/>
              <a:t>Менять, совершенствовать текст исследования.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ru-RU" dirty="0"/>
              <a:t>Оценивать исследования, отслеживать популярность.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ru-RU" dirty="0"/>
              <a:t>Продвигать исследование в научном сообществе.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6001211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972065" y="126391"/>
            <a:ext cx="8425115" cy="850106"/>
          </a:xfrm>
        </p:spPr>
        <p:txBody>
          <a:bodyPr>
            <a:noAutofit/>
          </a:bodyPr>
          <a:lstStyle/>
          <a:p>
            <a:r>
              <a:rPr kumimoji="0" lang="ru-RU" sz="4000" dirty="0">
                <a:latin typeface="Calibri" charset="0"/>
              </a:rPr>
              <a:t>Поисковые выборки </a:t>
            </a:r>
            <a:br>
              <a:rPr kumimoji="0" lang="ru-RU" sz="4000" dirty="0">
                <a:latin typeface="Calibri" charset="0"/>
              </a:rPr>
            </a:br>
            <a:r>
              <a:rPr kumimoji="0" lang="ru-RU" sz="4000" dirty="0">
                <a:latin typeface="Calibri" charset="0"/>
              </a:rPr>
              <a:t>(глазами преподавателя)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2204864"/>
            <a:ext cx="8717805" cy="3448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85991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916832"/>
            <a:ext cx="6584950" cy="4032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1804542" y="230131"/>
            <a:ext cx="6635750" cy="850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1"/>
                </a:solidFill>
                <a:latin typeface="+mj-lt"/>
                <a:ea typeface="Arial" charset="0"/>
                <a:cs typeface="Arial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r>
              <a:rPr kumimoji="0" lang="ru-RU" sz="3200" dirty="0">
                <a:latin typeface="Calibri" charset="0"/>
              </a:rPr>
              <a:t>Цитатник – облегчение цитирования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516216" y="5491472"/>
            <a:ext cx="2150140" cy="6463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b="1" dirty="0"/>
              <a:t>Сохранение цитаты</a:t>
            </a:r>
          </a:p>
          <a:p>
            <a:pPr algn="ctr"/>
            <a:r>
              <a:rPr lang="ru-RU" b="1" dirty="0"/>
              <a:t> и комментария</a:t>
            </a: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043608" y="4411352"/>
            <a:ext cx="1512168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2555776" y="4411352"/>
            <a:ext cx="3960440" cy="1726451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516216" y="2755168"/>
            <a:ext cx="1894557" cy="6463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b="1" dirty="0"/>
              <a:t>Показать/скрыть</a:t>
            </a:r>
          </a:p>
          <a:p>
            <a:pPr algn="ctr"/>
            <a:r>
              <a:rPr lang="ru-RU" b="1" dirty="0"/>
              <a:t>текст страницы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7390" y="1531032"/>
            <a:ext cx="542369" cy="599460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14" name="Прямая соединительная линия 13"/>
          <p:cNvCxnSpPr/>
          <p:nvPr/>
        </p:nvCxnSpPr>
        <p:spPr>
          <a:xfrm flipH="1">
            <a:off x="6516216" y="2130492"/>
            <a:ext cx="576064" cy="624676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 flipH="1" flipV="1">
            <a:off x="7967390" y="2130492"/>
            <a:ext cx="443383" cy="624676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 flipV="1">
            <a:off x="7123386" y="1577280"/>
            <a:ext cx="803102" cy="38580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>
            <a:off x="7189735" y="2115480"/>
            <a:ext cx="736753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764358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916832"/>
            <a:ext cx="3671147" cy="255575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1547664" y="634678"/>
            <a:ext cx="6635750" cy="850106"/>
          </a:xfrm>
        </p:spPr>
        <p:txBody>
          <a:bodyPr>
            <a:normAutofit fontScale="90000"/>
          </a:bodyPr>
          <a:lstStyle/>
          <a:p>
            <a:r>
              <a:rPr kumimoji="0" lang="ru-RU" sz="3200" b="1" dirty="0">
                <a:latin typeface="Calibri" charset="0"/>
              </a:rPr>
              <a:t>Возможность прикреплять литературу к своим дисциплинам</a:t>
            </a:r>
            <a:endParaRPr kumimoji="0" lang="ru-RU" sz="3600" b="1" dirty="0">
              <a:latin typeface="Calibri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71600" y="4887492"/>
            <a:ext cx="2520280" cy="120032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/>
              <a:t>2. Студенты легко найдут своего преподавателя по списку</a:t>
            </a: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2708920"/>
            <a:ext cx="4852812" cy="309240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8" name="Прямая соединительная линия 7"/>
          <p:cNvCxnSpPr/>
          <p:nvPr/>
        </p:nvCxnSpPr>
        <p:spPr>
          <a:xfrm>
            <a:off x="899592" y="3717032"/>
            <a:ext cx="2664296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 flipV="1">
            <a:off x="3563888" y="3068960"/>
            <a:ext cx="504056" cy="64807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4067944" y="3068960"/>
            <a:ext cx="4536504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012160" y="1844824"/>
            <a:ext cx="2784338" cy="6463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/>
              <a:t>1. Рекомендовать книгу для своего курса.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 flipH="1">
            <a:off x="6336196" y="2491155"/>
            <a:ext cx="1764196" cy="1873949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>
            <a:stCxn id="3" idx="1"/>
          </p:cNvCxnSpPr>
          <p:nvPr/>
        </p:nvCxnSpPr>
        <p:spPr>
          <a:xfrm flipH="1" flipV="1">
            <a:off x="755576" y="5349157"/>
            <a:ext cx="216024" cy="13850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 flipV="1">
            <a:off x="755576" y="2276872"/>
            <a:ext cx="0" cy="3072285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755576" y="2276872"/>
            <a:ext cx="3743155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635896" y="6021288"/>
            <a:ext cx="3528392" cy="6463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/>
              <a:t>3. Можно прикрепить к заданию группу Студентов.</a:t>
            </a:r>
          </a:p>
        </p:txBody>
      </p:sp>
      <p:cxnSp>
        <p:nvCxnSpPr>
          <p:cNvPr id="4" name="Соединительная линия уступом 3"/>
          <p:cNvCxnSpPr>
            <a:stCxn id="3" idx="2"/>
          </p:cNvCxnSpPr>
          <p:nvPr/>
        </p:nvCxnSpPr>
        <p:spPr>
          <a:xfrm rot="16200000" flipH="1">
            <a:off x="2715057" y="5604504"/>
            <a:ext cx="365515" cy="1332148"/>
          </a:xfrm>
          <a:prstGeom prst="bentConnector2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429820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1619672" y="548680"/>
            <a:ext cx="6635750" cy="850106"/>
          </a:xfrm>
        </p:spPr>
        <p:txBody>
          <a:bodyPr>
            <a:normAutofit/>
          </a:bodyPr>
          <a:lstStyle/>
          <a:p>
            <a:r>
              <a:rPr kumimoji="0" lang="ru-RU" sz="3600" b="1" dirty="0">
                <a:latin typeface="Calibri" charset="0"/>
              </a:rPr>
              <a:t>Личный кабинет преподавателя</a:t>
            </a:r>
          </a:p>
        </p:txBody>
      </p:sp>
      <p:sp>
        <p:nvSpPr>
          <p:cNvPr id="3075" name="Объект 2"/>
          <p:cNvSpPr>
            <a:spLocks noGrp="1"/>
          </p:cNvSpPr>
          <p:nvPr>
            <p:ph idx="1"/>
          </p:nvPr>
        </p:nvSpPr>
        <p:spPr>
          <a:xfrm>
            <a:off x="1331640" y="3140968"/>
            <a:ext cx="7210425" cy="3312368"/>
          </a:xfrm>
        </p:spPr>
        <p:txBody>
          <a:bodyPr>
            <a:normAutofit fontScale="92500"/>
          </a:bodyPr>
          <a:lstStyle/>
          <a:p>
            <a:pPr>
              <a:buBlip>
                <a:blip r:embed="rId2"/>
              </a:buBlip>
            </a:pPr>
            <a:r>
              <a:rPr kumimoji="0" lang="ru-RU" sz="2400" dirty="0">
                <a:latin typeface="Calibri" charset="0"/>
              </a:rPr>
              <a:t>Мой вуз: информация о вузе, кафедре и преподавателе</a:t>
            </a:r>
          </a:p>
          <a:p>
            <a:pPr>
              <a:buBlip>
                <a:blip r:embed="rId2"/>
              </a:buBlip>
            </a:pPr>
            <a:r>
              <a:rPr lang="ru-RU" sz="2400" dirty="0">
                <a:latin typeface="Calibri" charset="0"/>
              </a:rPr>
              <a:t>Моя библиотека: читаемые книги</a:t>
            </a:r>
          </a:p>
          <a:p>
            <a:pPr>
              <a:buBlip>
                <a:blip r:embed="rId2"/>
              </a:buBlip>
            </a:pPr>
            <a:r>
              <a:rPr lang="ru-RU" sz="2400" dirty="0">
                <a:latin typeface="Calibri" charset="0"/>
              </a:rPr>
              <a:t>Мои публикации: загруженные книги</a:t>
            </a:r>
          </a:p>
          <a:p>
            <a:pPr>
              <a:buBlip>
                <a:blip r:embed="rId2"/>
              </a:buBlip>
            </a:pPr>
            <a:r>
              <a:rPr lang="ru-RU" sz="2400" dirty="0">
                <a:latin typeface="Calibri" charset="0"/>
              </a:rPr>
              <a:t>Область научных интересов</a:t>
            </a:r>
          </a:p>
          <a:p>
            <a:pPr>
              <a:buBlip>
                <a:blip r:embed="rId2"/>
              </a:buBlip>
            </a:pPr>
            <a:r>
              <a:rPr kumimoji="0" lang="ru-RU" sz="2400" dirty="0">
                <a:latin typeface="Calibri" charset="0"/>
              </a:rPr>
              <a:t>Цитатник</a:t>
            </a:r>
          </a:p>
          <a:p>
            <a:pPr>
              <a:buBlip>
                <a:blip r:embed="rId2"/>
              </a:buBlip>
            </a:pPr>
            <a:r>
              <a:rPr lang="ru-RU" sz="2400" dirty="0">
                <a:latin typeface="Calibri" charset="0"/>
              </a:rPr>
              <a:t>Закладки</a:t>
            </a:r>
          </a:p>
          <a:p>
            <a:pPr>
              <a:buBlip>
                <a:blip r:embed="rId2"/>
              </a:buBlip>
            </a:pPr>
            <a:r>
              <a:rPr kumimoji="0" lang="ru-RU" sz="2400" dirty="0">
                <a:latin typeface="Calibri" charset="0"/>
              </a:rPr>
              <a:t>Мои события: история действий, </a:t>
            </a:r>
            <a:r>
              <a:rPr kumimoji="0" lang="ru-RU" sz="2400" dirty="0" err="1">
                <a:latin typeface="Calibri" charset="0"/>
              </a:rPr>
              <a:t>межкафедральная</a:t>
            </a:r>
            <a:r>
              <a:rPr kumimoji="0" lang="ru-RU" sz="2400" dirty="0">
                <a:latin typeface="Calibri" charset="0"/>
              </a:rPr>
              <a:t> коммуникация</a:t>
            </a:r>
          </a:p>
          <a:p>
            <a:pPr>
              <a:buBlip>
                <a:blip r:embed="rId2"/>
              </a:buBlip>
            </a:pPr>
            <a:endParaRPr kumimoji="0" lang="ru-RU" sz="2400" dirty="0">
              <a:latin typeface="Calibri" charset="0"/>
            </a:endParaRPr>
          </a:p>
          <a:p>
            <a:pPr>
              <a:buBlip>
                <a:blip r:embed="rId2"/>
              </a:buBlip>
            </a:pPr>
            <a:endParaRPr kumimoji="0" lang="ru-RU" sz="2400" dirty="0">
              <a:latin typeface="Calibri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F78D607-78FD-44D0-A32C-07C89970D7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56" y="2060848"/>
            <a:ext cx="9144000" cy="1021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0757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4" descr="prezentacia_ubo_02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857251"/>
            <a:ext cx="6858000" cy="485221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05100" y="1072203"/>
            <a:ext cx="5661660" cy="526727"/>
          </a:xfrm>
        </p:spPr>
        <p:txBody>
          <a:bodyPr>
            <a:normAutofit fontScale="90000"/>
          </a:bodyPr>
          <a:lstStyle/>
          <a:p>
            <a:r>
              <a:rPr lang="ru-RU" dirty="0"/>
              <a:t>ЭБС по ГОСТу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2960" y="1988839"/>
            <a:ext cx="7543800" cy="4011909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ru-RU" b="1" dirty="0"/>
              <a:t>С 1 сентября 2018 г. вступает в действие</a:t>
            </a:r>
          </a:p>
          <a:p>
            <a:pPr marL="0" indent="0">
              <a:buNone/>
            </a:pPr>
            <a:r>
              <a:rPr lang="ru-RU" b="1" dirty="0"/>
              <a:t>ГОСТ Р 57723-2017: «Электронно-библиотечная система. Понятия и определения»</a:t>
            </a:r>
          </a:p>
          <a:p>
            <a:pPr marL="0" indent="0">
              <a:buNone/>
            </a:pPr>
            <a:endParaRPr lang="ru-RU" b="1" dirty="0"/>
          </a:p>
          <a:p>
            <a:pPr marL="0" indent="0">
              <a:buNone/>
            </a:pPr>
            <a:r>
              <a:rPr lang="ru-RU" b="1" dirty="0"/>
              <a:t>электронно-библиотечная система </a:t>
            </a:r>
            <a:r>
              <a:rPr lang="ru-RU" dirty="0"/>
              <a:t>(</a:t>
            </a:r>
            <a:r>
              <a:rPr lang="ru-RU" b="1" dirty="0"/>
              <a:t>ЭБС): </a:t>
            </a:r>
            <a:r>
              <a:rPr lang="ru-RU" i="1" dirty="0"/>
              <a:t>Автоматизированная информационная система</a:t>
            </a:r>
            <a:r>
              <a:rPr lang="ru-RU" dirty="0"/>
              <a:t>, базы данных которой содержат организованную коллекцию электронных документов, включающую электронные издания, используемые для информационного обеспечения образовательного и научно-исследовательского процесса в образовательных организациях, обеспечивающая возможность доступа к электронным документам через сеть Интернет. </a:t>
            </a:r>
          </a:p>
          <a:p>
            <a:pPr marL="0" indent="0">
              <a:buNone/>
            </a:pPr>
            <a:r>
              <a:rPr lang="ru-RU" i="1" dirty="0"/>
              <a:t>ЭБС </a:t>
            </a:r>
            <a:r>
              <a:rPr lang="mr-IN" i="1" dirty="0"/>
              <a:t>–</a:t>
            </a:r>
            <a:r>
              <a:rPr lang="ru-RU" i="1" dirty="0"/>
              <a:t> вид электронной библиотеки, предназначенный для использования в учебном процессе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6955758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1619672" y="548680"/>
            <a:ext cx="6635750" cy="850106"/>
          </a:xfrm>
        </p:spPr>
        <p:txBody>
          <a:bodyPr>
            <a:normAutofit fontScale="90000"/>
          </a:bodyPr>
          <a:lstStyle/>
          <a:p>
            <a:r>
              <a:rPr kumimoji="0" lang="ru-RU" sz="3600" b="1" dirty="0">
                <a:latin typeface="Calibri" charset="0"/>
              </a:rPr>
              <a:t>Дополнительные возможности для преподавателя</a:t>
            </a:r>
          </a:p>
        </p:txBody>
      </p:sp>
      <p:sp>
        <p:nvSpPr>
          <p:cNvPr id="3075" name="Объект 2"/>
          <p:cNvSpPr>
            <a:spLocks noGrp="1"/>
          </p:cNvSpPr>
          <p:nvPr>
            <p:ph idx="1"/>
          </p:nvPr>
        </p:nvSpPr>
        <p:spPr>
          <a:xfrm>
            <a:off x="1331640" y="1772816"/>
            <a:ext cx="7210425" cy="4525963"/>
          </a:xfrm>
        </p:spPr>
        <p:txBody>
          <a:bodyPr/>
          <a:lstStyle/>
          <a:p>
            <a:pPr>
              <a:buBlip>
                <a:blip r:embed="rId2"/>
              </a:buBlip>
            </a:pPr>
            <a:r>
              <a:rPr kumimoji="0" lang="ru-RU" sz="2400" dirty="0">
                <a:latin typeface="Calibri" charset="0"/>
              </a:rPr>
              <a:t>Личный кабинет: доступ к модулю </a:t>
            </a:r>
            <a:r>
              <a:rPr kumimoji="0" lang="ru-RU" sz="2400" dirty="0" err="1">
                <a:latin typeface="Calibri" charset="0"/>
              </a:rPr>
              <a:t>книгообеспеченности</a:t>
            </a:r>
            <a:r>
              <a:rPr kumimoji="0" lang="ru-RU" sz="2400" dirty="0">
                <a:latin typeface="Calibri" charset="0"/>
              </a:rPr>
              <a:t>.</a:t>
            </a:r>
          </a:p>
          <a:p>
            <a:pPr>
              <a:buBlip>
                <a:blip r:embed="rId2"/>
              </a:buBlip>
            </a:pPr>
            <a:r>
              <a:rPr kumimoji="0" lang="ru-RU" sz="2400" dirty="0">
                <a:latin typeface="Calibri" charset="0"/>
              </a:rPr>
              <a:t>«Мои научные интересы».</a:t>
            </a:r>
          </a:p>
          <a:p>
            <a:pPr>
              <a:buBlip>
                <a:blip r:embed="rId2"/>
              </a:buBlip>
            </a:pPr>
            <a:r>
              <a:rPr lang="ru-RU" sz="2400" dirty="0">
                <a:latin typeface="Calibri" charset="0"/>
              </a:rPr>
              <a:t>Рекомендованная литература: привязка рекомендованной литературы к своим учебным курсам.</a:t>
            </a:r>
          </a:p>
          <a:p>
            <a:pPr>
              <a:buBlip>
                <a:blip r:embed="rId2"/>
              </a:buBlip>
            </a:pPr>
            <a:r>
              <a:rPr kumimoji="0" lang="ru-RU" sz="2400" dirty="0">
                <a:latin typeface="Calibri" charset="0"/>
              </a:rPr>
              <a:t>Сервис публикации («Мои публикации»).</a:t>
            </a:r>
          </a:p>
          <a:p>
            <a:pPr>
              <a:buBlip>
                <a:blip r:embed="rId2"/>
              </a:buBlip>
            </a:pPr>
            <a:r>
              <a:rPr kumimoji="0" lang="ru-RU" sz="2400" dirty="0">
                <a:latin typeface="Calibri" charset="0"/>
              </a:rPr>
              <a:t>Статистика автора: видит, кто читает его книги.</a:t>
            </a:r>
          </a:p>
          <a:p>
            <a:pPr>
              <a:buBlip>
                <a:blip r:embed="rId2"/>
              </a:buBlip>
            </a:pPr>
            <a:r>
              <a:rPr kumimoji="0" lang="ru-RU" sz="2400" dirty="0">
                <a:latin typeface="Calibri" charset="0"/>
              </a:rPr>
              <a:t>Обычные опции Личного кабинета: «Моя библиотека», «Мои выборки», «Мои события».</a:t>
            </a:r>
          </a:p>
          <a:p>
            <a:pPr>
              <a:buBlip>
                <a:blip r:embed="rId2"/>
              </a:buBlip>
            </a:pPr>
            <a:endParaRPr kumimoji="0" lang="ru-RU" sz="24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964196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576" y="1628800"/>
            <a:ext cx="777686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latin typeface="Monaco"/>
                <a:cs typeface="Monaco"/>
              </a:rPr>
              <a:t>Помощь в формировании </a:t>
            </a:r>
            <a:r>
              <a:rPr lang="ru-RU" sz="4400" b="1" dirty="0" err="1">
                <a:latin typeface="Monaco"/>
                <a:cs typeface="Monaco"/>
              </a:rPr>
              <a:t>книгообеспеченности</a:t>
            </a:r>
            <a:r>
              <a:rPr lang="ru-RU" sz="4400" b="1" dirty="0">
                <a:latin typeface="Monaco"/>
                <a:cs typeface="Monaco"/>
              </a:rPr>
              <a:t> дисциплин</a:t>
            </a:r>
            <a:endParaRPr lang="ru-RU" sz="44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085453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479552" y="84842"/>
            <a:ext cx="6820744" cy="989814"/>
          </a:xfrm>
        </p:spPr>
        <p:txBody>
          <a:bodyPr>
            <a:noAutofit/>
          </a:bodyPr>
          <a:lstStyle/>
          <a:p>
            <a:r>
              <a:rPr lang="ru-RU" sz="3600" b="1" dirty="0"/>
              <a:t>Революция </a:t>
            </a:r>
            <a:br>
              <a:rPr lang="ru-RU" sz="3600" b="1" dirty="0"/>
            </a:br>
            <a:r>
              <a:rPr lang="ru-RU" sz="3600" b="1" dirty="0"/>
              <a:t>в </a:t>
            </a:r>
            <a:r>
              <a:rPr lang="ru-RU" sz="3600" b="1" dirty="0" err="1"/>
              <a:t>Книгообеспеченности</a:t>
            </a:r>
            <a:endParaRPr lang="ru-RU" sz="36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02265" y="1677975"/>
            <a:ext cx="3379537" cy="515085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b="1" dirty="0"/>
              <a:t>Инновационный путь:</a:t>
            </a:r>
          </a:p>
          <a:p>
            <a:pPr marL="0" indent="0">
              <a:buNone/>
            </a:pPr>
            <a:r>
              <a:rPr lang="ru-RU" sz="1400" dirty="0"/>
              <a:t>С помощью рекомендательного сервиса </a:t>
            </a:r>
            <a:r>
              <a:rPr lang="ru-RU" sz="1400" dirty="0" err="1"/>
              <a:t>Книгообеспеченности</a:t>
            </a:r>
            <a:r>
              <a:rPr lang="ru-RU" sz="1400" dirty="0"/>
              <a:t> книги для РПД могут быть подобраны за счет одной только ЭБС.</a:t>
            </a:r>
          </a:p>
          <a:p>
            <a:pPr marL="0" indent="0">
              <a:buNone/>
            </a:pPr>
            <a:endParaRPr lang="ru-RU" sz="800" dirty="0"/>
          </a:p>
          <a:p>
            <a:pPr marL="0" indent="0">
              <a:buNone/>
            </a:pPr>
            <a:r>
              <a:rPr lang="ru-RU" sz="1800" b="1" dirty="0"/>
              <a:t>3 постулата:</a:t>
            </a:r>
          </a:p>
          <a:p>
            <a:pPr marL="0" indent="0">
              <a:buNone/>
            </a:pPr>
            <a:r>
              <a:rPr lang="ru-RU" sz="1400" b="1" dirty="0"/>
              <a:t>1. </a:t>
            </a:r>
            <a:r>
              <a:rPr lang="ru-RU" sz="1400" dirty="0"/>
              <a:t>ЭБС обладает фондом, достаточным</a:t>
            </a:r>
          </a:p>
          <a:p>
            <a:pPr marL="0" indent="0">
              <a:buNone/>
            </a:pPr>
            <a:r>
              <a:rPr lang="ru-RU" sz="1400" dirty="0"/>
              <a:t>для закрытия большинства дисциплин;</a:t>
            </a:r>
          </a:p>
          <a:p>
            <a:pPr marL="0" indent="0">
              <a:buNone/>
            </a:pPr>
            <a:endParaRPr lang="ru-RU" sz="800" dirty="0"/>
          </a:p>
          <a:p>
            <a:pPr marL="0" indent="0">
              <a:buNone/>
            </a:pPr>
            <a:r>
              <a:rPr lang="ru-RU" sz="1400" b="1" dirty="0"/>
              <a:t>2. </a:t>
            </a:r>
            <a:r>
              <a:rPr lang="ru-RU" sz="1400" dirty="0"/>
              <a:t>Используя рекомендательную информацию иных вузов, не требуется расходовать лишнее время на поиск литературы;</a:t>
            </a:r>
          </a:p>
          <a:p>
            <a:pPr marL="0" indent="0">
              <a:buNone/>
            </a:pPr>
            <a:endParaRPr lang="ru-RU" sz="800" dirty="0"/>
          </a:p>
          <a:p>
            <a:pPr marL="0" indent="0">
              <a:buNone/>
            </a:pPr>
            <a:r>
              <a:rPr lang="ru-RU" sz="1400" b="1" dirty="0"/>
              <a:t>3. </a:t>
            </a:r>
            <a:r>
              <a:rPr lang="ru-RU" sz="1400" dirty="0"/>
              <a:t>Выгрузка данных позволяет нажатием кнопки получать все отчетные документы.</a:t>
            </a:r>
          </a:p>
          <a:p>
            <a:pPr marL="0" indent="0">
              <a:buNone/>
            </a:pPr>
            <a:r>
              <a:rPr lang="ru-RU" sz="1400" dirty="0"/>
              <a:t> </a:t>
            </a:r>
          </a:p>
        </p:txBody>
      </p:sp>
      <p:graphicFrame>
        <p:nvGraphicFramePr>
          <p:cNvPr id="4" name="Схема 3"/>
          <p:cNvGraphicFramePr/>
          <p:nvPr>
            <p:extLst/>
          </p:nvPr>
        </p:nvGraphicFramePr>
        <p:xfrm>
          <a:off x="4081802" y="2036194"/>
          <a:ext cx="4483586" cy="37522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Овал 5"/>
          <p:cNvSpPr/>
          <p:nvPr/>
        </p:nvSpPr>
        <p:spPr>
          <a:xfrm>
            <a:off x="6988800" y="1677974"/>
            <a:ext cx="1648029" cy="1573817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0000"/>
                </a:solidFill>
              </a:rPr>
              <a:t>Книжный рынок</a:t>
            </a:r>
          </a:p>
        </p:txBody>
      </p:sp>
      <p:sp>
        <p:nvSpPr>
          <p:cNvPr id="7" name="Овал 6"/>
          <p:cNvSpPr/>
          <p:nvPr/>
        </p:nvSpPr>
        <p:spPr>
          <a:xfrm>
            <a:off x="6172200" y="2385197"/>
            <a:ext cx="1300908" cy="130222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0000"/>
                </a:solidFill>
              </a:rPr>
              <a:t>Фонд</a:t>
            </a:r>
          </a:p>
        </p:txBody>
      </p:sp>
    </p:spTree>
    <p:extLst>
      <p:ext uri="{BB962C8B-B14F-4D97-AF65-F5344CB8AC3E}">
        <p14:creationId xmlns:p14="http://schemas.microsoft.com/office/powerpoint/2010/main" val="314200018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03F392-BBCF-4D4B-A8AC-C62AFAAB76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</a:t>
            </a:r>
            <a:r>
              <a:rPr lang="ru-RU" dirty="0"/>
              <a:t> функции </a:t>
            </a:r>
            <a:r>
              <a:rPr lang="ru-RU" dirty="0" err="1"/>
              <a:t>Книгообеспеченности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61433F5-604F-47E4-A126-F56E6B1BFB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sz="2000" dirty="0"/>
              <a:t>В ЭБС сервис </a:t>
            </a:r>
            <a:r>
              <a:rPr lang="ru-RU" sz="2000" dirty="0" err="1"/>
              <a:t>Книгообеспеченности</a:t>
            </a:r>
            <a:r>
              <a:rPr lang="ru-RU" sz="2000" dirty="0"/>
              <a:t> имеет вспомогательную функцию: максимально эффективно использовать ресурсы ЭБС. Три режима:</a:t>
            </a:r>
          </a:p>
          <a:p>
            <a:r>
              <a:rPr lang="ru-RU" sz="2000" b="1" dirty="0"/>
              <a:t>Эталонный сервис КО </a:t>
            </a:r>
            <a:r>
              <a:rPr lang="ru-RU" sz="2000" dirty="0"/>
              <a:t>– на основе оценки экспертов и библиографов собраны лучшие издания по дисциплинам.</a:t>
            </a:r>
          </a:p>
          <a:p>
            <a:r>
              <a:rPr lang="ru-RU" sz="2000" b="1" dirty="0"/>
              <a:t>Рекомендательный сервис КО </a:t>
            </a:r>
            <a:r>
              <a:rPr lang="ru-RU" sz="2000" dirty="0"/>
              <a:t>– на основе оценки </a:t>
            </a:r>
            <a:r>
              <a:rPr lang="en-US" sz="2000" dirty="0"/>
              <a:t>Big Data</a:t>
            </a:r>
            <a:r>
              <a:rPr lang="ru-RU" sz="2000" dirty="0"/>
              <a:t>, РПД других вузов предлагаются наиболее часто используемые издания, а также замены внутри ЭБС.</a:t>
            </a:r>
          </a:p>
          <a:p>
            <a:r>
              <a:rPr lang="ru-RU" sz="2000" b="1" dirty="0"/>
              <a:t>Гарантированный сервис КО </a:t>
            </a:r>
            <a:r>
              <a:rPr lang="ru-RU" sz="2000" dirty="0"/>
              <a:t>– фиксирует и закрепляет издания, которые выбраны для РПД вуза, до конца срока подписки вуза.</a:t>
            </a:r>
          </a:p>
          <a:p>
            <a:pPr marL="0" indent="0">
              <a:buNone/>
            </a:pPr>
            <a:endParaRPr lang="ru-RU" sz="2000" dirty="0"/>
          </a:p>
          <a:p>
            <a:pPr marL="0" indent="0">
              <a:buNone/>
            </a:pPr>
            <a:r>
              <a:rPr lang="ru-RU" sz="2000" dirty="0"/>
              <a:t>Сервис позволяет самостоятельно подбирать издания, использовать рекомендованные списки. </a:t>
            </a:r>
          </a:p>
        </p:txBody>
      </p:sp>
    </p:spTree>
    <p:extLst>
      <p:ext uri="{BB962C8B-B14F-4D97-AF65-F5344CB8AC3E}">
        <p14:creationId xmlns:p14="http://schemas.microsoft.com/office/powerpoint/2010/main" val="251313639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09F809-072E-4063-A95D-6178F8FC31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Мой вуз/</a:t>
            </a:r>
            <a:r>
              <a:rPr lang="ru-RU" b="1" dirty="0" err="1"/>
              <a:t>Книгообеспеченность</a:t>
            </a:r>
            <a:r>
              <a:rPr lang="ru-RU" b="1" dirty="0"/>
              <a:t> </a:t>
            </a:r>
            <a:endParaRPr lang="ru-RU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94EB729E-DF85-481D-B312-FE5CEC13AB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75656" y="2276872"/>
            <a:ext cx="6587248" cy="40213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400C940-B356-41CA-A0FE-E7519D4B4CC0}"/>
              </a:ext>
            </a:extLst>
          </p:cNvPr>
          <p:cNvSpPr txBox="1"/>
          <p:nvPr/>
        </p:nvSpPr>
        <p:spPr>
          <a:xfrm>
            <a:off x="457200" y="1772816"/>
            <a:ext cx="5251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Направление / Уровень образования / Дисциплина</a:t>
            </a:r>
          </a:p>
        </p:txBody>
      </p:sp>
    </p:spTree>
    <p:extLst>
      <p:ext uri="{BB962C8B-B14F-4D97-AF65-F5344CB8AC3E}">
        <p14:creationId xmlns:p14="http://schemas.microsoft.com/office/powerpoint/2010/main" val="407754650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616246" y="180370"/>
            <a:ext cx="6820744" cy="969326"/>
          </a:xfrm>
        </p:spPr>
        <p:txBody>
          <a:bodyPr>
            <a:normAutofit/>
          </a:bodyPr>
          <a:lstStyle/>
          <a:p>
            <a:r>
              <a:rPr lang="ru-RU" sz="3600" b="1" dirty="0"/>
              <a:t>Поиск и выбор книг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520831" y="4706687"/>
            <a:ext cx="8229600" cy="1377648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sz="2000" dirty="0"/>
              <a:t>Нажмите на кнопку «Добавление книг в категорию». </a:t>
            </a:r>
          </a:p>
          <a:p>
            <a:pPr marL="0" indent="0" algn="ctr">
              <a:buNone/>
            </a:pPr>
            <a:r>
              <a:rPr lang="ru-RU" sz="2000" dirty="0"/>
              <a:t>При выборе\поиске книги можно задать </a:t>
            </a:r>
          </a:p>
          <a:p>
            <a:pPr marL="457200" indent="-457200" algn="ctr">
              <a:buAutoNum type="arabicParenR"/>
            </a:pPr>
            <a:r>
              <a:rPr lang="ru-RU" sz="2000" b="1" dirty="0"/>
              <a:t>конкретную Дисциплину, 2) предметный Раздел, 3) отдельную книгу. </a:t>
            </a:r>
          </a:p>
          <a:p>
            <a:pPr marL="0" indent="0" algn="ctr">
              <a:buNone/>
            </a:pPr>
            <a:r>
              <a:rPr lang="ru-RU" sz="2000" dirty="0"/>
              <a:t>По сути дела – это удобный поисковик для целей </a:t>
            </a:r>
            <a:r>
              <a:rPr lang="ru-RU" sz="2000" dirty="0" err="1"/>
              <a:t>Книгообеспеченности</a:t>
            </a:r>
            <a:r>
              <a:rPr lang="ru-RU" sz="2000" dirty="0"/>
              <a:t>!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00261" y="3106891"/>
            <a:ext cx="1288743" cy="369332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2591495" y="3108536"/>
            <a:ext cx="1167456" cy="369332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4568235" y="3108536"/>
            <a:ext cx="667118" cy="369332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989875E-8485-4CB7-A9EB-41687485C3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765" y="1640714"/>
            <a:ext cx="9144000" cy="2521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68478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839164" y="405413"/>
            <a:ext cx="6388696" cy="577562"/>
          </a:xfrm>
        </p:spPr>
        <p:txBody>
          <a:bodyPr>
            <a:noAutofit/>
          </a:bodyPr>
          <a:lstStyle/>
          <a:p>
            <a:r>
              <a:rPr lang="ru-RU" sz="3600" b="1" dirty="0"/>
              <a:t>Рекомендации вузов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457200" y="5013176"/>
            <a:ext cx="8229600" cy="1325145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ru-RU" dirty="0"/>
              <a:t>В списке выделяются зеленым цветом те книги, которые заполняются для этой дисциплины иными вузами (указывается количество вузов, выбравшую эту книгу). Это – критерий качества выборки и книги.</a:t>
            </a:r>
          </a:p>
          <a:p>
            <a:pPr marL="0" indent="0">
              <a:buNone/>
            </a:pPr>
            <a:r>
              <a:rPr lang="ru-RU" dirty="0"/>
              <a:t>По просьбам вузов мы добавили сроки доступности книг.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9635" y="1518542"/>
            <a:ext cx="6735664" cy="3401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17891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616246" y="180370"/>
            <a:ext cx="6820744" cy="969326"/>
          </a:xfrm>
        </p:spPr>
        <p:txBody>
          <a:bodyPr>
            <a:normAutofit fontScale="90000"/>
          </a:bodyPr>
          <a:lstStyle/>
          <a:p>
            <a:r>
              <a:rPr lang="ru-RU" sz="3600" b="1" dirty="0"/>
              <a:t>Добавление в КО со страницы книги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520831" y="4706687"/>
            <a:ext cx="8229600" cy="1377648"/>
          </a:xfrm>
        </p:spPr>
        <p:txBody>
          <a:bodyPr>
            <a:normAutofit fontScale="85000" lnSpcReduction="10000"/>
          </a:bodyPr>
          <a:lstStyle/>
          <a:p>
            <a:pPr marL="0" indent="0" algn="ctr">
              <a:buNone/>
            </a:pPr>
            <a:r>
              <a:rPr lang="ru-RU" sz="2000" dirty="0"/>
              <a:t>Нажмите на кнопку «Добавление книг». </a:t>
            </a:r>
          </a:p>
          <a:p>
            <a:pPr marL="0" indent="0" algn="ctr">
              <a:buNone/>
            </a:pPr>
            <a:r>
              <a:rPr lang="ru-RU" sz="2000" dirty="0"/>
              <a:t>Добавить можно: </a:t>
            </a:r>
          </a:p>
          <a:p>
            <a:pPr marL="457200" indent="-457200" algn="ctr">
              <a:buAutoNum type="arabicParenR"/>
            </a:pPr>
            <a:r>
              <a:rPr lang="ru-RU" sz="2000" b="1" dirty="0"/>
              <a:t>в </a:t>
            </a:r>
            <a:r>
              <a:rPr lang="ru-RU" sz="2000" b="1" dirty="0" err="1"/>
              <a:t>Книгообеспеченность</a:t>
            </a:r>
            <a:r>
              <a:rPr lang="ru-RU" sz="2000" b="1" dirty="0"/>
              <a:t>, 2) на страницу преподавателя, 3) в избранное. </a:t>
            </a:r>
          </a:p>
          <a:p>
            <a:pPr marL="0" indent="0" algn="ctr">
              <a:buNone/>
            </a:pPr>
            <a:r>
              <a:rPr lang="ru-RU" sz="2000" dirty="0"/>
              <a:t>Значительное упрощение: </a:t>
            </a:r>
            <a:r>
              <a:rPr lang="ru-RU" sz="2000" dirty="0" err="1"/>
              <a:t>Книгообеспеченность</a:t>
            </a:r>
            <a:r>
              <a:rPr lang="ru-RU" sz="2000" dirty="0"/>
              <a:t> формируется по ходу работы!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2A6DDC1-7BF3-4273-90D5-654C851BBE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1402900"/>
            <a:ext cx="6634509" cy="303421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FFF17D1-763C-4882-BF18-E38C2794BAC6}"/>
              </a:ext>
            </a:extLst>
          </p:cNvPr>
          <p:cNvSpPr txBox="1"/>
          <p:nvPr/>
        </p:nvSpPr>
        <p:spPr>
          <a:xfrm>
            <a:off x="1403648" y="3212976"/>
            <a:ext cx="6264696" cy="369332"/>
          </a:xfrm>
          <a:prstGeom prst="rect">
            <a:avLst/>
          </a:prstGeom>
          <a:noFill/>
          <a:ln w="28575">
            <a:solidFill>
              <a:srgbClr val="D31F24"/>
            </a:solidFill>
          </a:ln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23366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455989" y="143924"/>
            <a:ext cx="6820744" cy="969326"/>
          </a:xfrm>
        </p:spPr>
        <p:txBody>
          <a:bodyPr>
            <a:normAutofit/>
          </a:bodyPr>
          <a:lstStyle/>
          <a:p>
            <a:r>
              <a:rPr lang="ru-RU" sz="3600" b="1" dirty="0"/>
              <a:t>Выгрузка файла </a:t>
            </a:r>
            <a:r>
              <a:rPr lang="ru-RU" sz="3600" b="1" dirty="0" err="1"/>
              <a:t>Эксель</a:t>
            </a:r>
            <a:endParaRPr lang="ru-RU" sz="3600" b="1" dirty="0"/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829559" y="5093853"/>
            <a:ext cx="8229600" cy="989263"/>
          </a:xfrm>
        </p:spPr>
        <p:txBody>
          <a:bodyPr>
            <a:normAutofit fontScale="47500" lnSpcReduction="20000"/>
          </a:bodyPr>
          <a:lstStyle/>
          <a:p>
            <a:pPr>
              <a:buBlip>
                <a:blip r:embed="rId2"/>
              </a:buBlip>
            </a:pPr>
            <a:r>
              <a:rPr lang="ru-RU" dirty="0"/>
              <a:t>Выборку можно выгрузить в </a:t>
            </a:r>
            <a:r>
              <a:rPr lang="ru-RU" dirty="0" err="1"/>
              <a:t>Эксель</a:t>
            </a:r>
            <a:r>
              <a:rPr lang="ru-RU" dirty="0"/>
              <a:t>. В файле будет дополнительная информация: сроки действующих прав, грифы и т.д. Эта информация условная, поскольку договоры пролонгируются.</a:t>
            </a:r>
          </a:p>
          <a:p>
            <a:pPr>
              <a:buBlip>
                <a:blip r:embed="rId2"/>
              </a:buBlip>
            </a:pPr>
            <a:r>
              <a:rPr lang="ru-RU" dirty="0"/>
              <a:t>За год из ЭБС выпадает по причине авторских прав не более 200-300 книг (0,3%). </a:t>
            </a:r>
          </a:p>
        </p:txBody>
      </p:sp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8095" y="1702828"/>
            <a:ext cx="7437748" cy="3052174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5602258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648114" y="-27384"/>
            <a:ext cx="6820744" cy="969326"/>
          </a:xfrm>
        </p:spPr>
        <p:txBody>
          <a:bodyPr>
            <a:noAutofit/>
          </a:bodyPr>
          <a:lstStyle/>
          <a:p>
            <a:r>
              <a:rPr lang="ru-RU" sz="3200" b="1" dirty="0"/>
              <a:t>Отправьте РПД – мы сделаем сами!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1833" y="1052736"/>
            <a:ext cx="5882204" cy="36435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578376" y="4869160"/>
            <a:ext cx="814755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Можем самостоятельно загрузить Вашу сетку дисциплин. Мы можем закачать в систему ваши РПД и проанализировать – </a:t>
            </a:r>
            <a:r>
              <a:rPr lang="ru-RU" b="1" dirty="0"/>
              <a:t>какая литература есть в ЭБС, а какой нет</a:t>
            </a:r>
            <a:r>
              <a:rPr lang="ru-RU" dirty="0"/>
              <a:t>.</a:t>
            </a:r>
          </a:p>
          <a:p>
            <a:r>
              <a:rPr lang="ru-RU" dirty="0"/>
              <a:t>При этом мы порекомендуем аналоги, если у нас нет книг, так как ее используют в своих РПД другие вузы. </a:t>
            </a:r>
          </a:p>
        </p:txBody>
      </p:sp>
    </p:spTree>
    <p:extLst>
      <p:ext uri="{BB962C8B-B14F-4D97-AF65-F5344CB8AC3E}">
        <p14:creationId xmlns:p14="http://schemas.microsoft.com/office/powerpoint/2010/main" val="21195533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4" descr="prezentacia_ubo_02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857251"/>
            <a:ext cx="6858000" cy="485221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10845" y="1072203"/>
            <a:ext cx="5255915" cy="562759"/>
          </a:xfrm>
        </p:spPr>
        <p:txBody>
          <a:bodyPr>
            <a:normAutofit fontScale="90000"/>
          </a:bodyPr>
          <a:lstStyle/>
          <a:p>
            <a:r>
              <a:rPr lang="ru-RU" dirty="0"/>
              <a:t>ЭБС </a:t>
            </a:r>
            <a:r>
              <a:rPr lang="ru-RU" dirty="0" err="1"/>
              <a:t>оо</a:t>
            </a:r>
            <a:r>
              <a:rPr lang="ru-RU" dirty="0"/>
              <a:t> и ЭБС </a:t>
            </a:r>
            <a:r>
              <a:rPr lang="ru-RU" dirty="0" err="1"/>
              <a:t>ак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99592" y="2241550"/>
            <a:ext cx="7632848" cy="3995761"/>
          </a:xfrm>
        </p:spPr>
        <p:txBody>
          <a:bodyPr>
            <a:normAutofit fontScale="77500" lnSpcReduction="20000"/>
          </a:bodyPr>
          <a:lstStyle/>
          <a:p>
            <a:r>
              <a:rPr lang="ru-RU" i="1" dirty="0"/>
              <a:t>Коммерческие ЭБС и ЭБС вуза </a:t>
            </a:r>
            <a:r>
              <a:rPr lang="mr-IN" i="1" dirty="0"/>
              <a:t>–</a:t>
            </a:r>
            <a:r>
              <a:rPr lang="ru-RU" i="1" dirty="0"/>
              <a:t> две разные сущности</a:t>
            </a:r>
          </a:p>
          <a:p>
            <a:pPr lvl="1"/>
            <a:r>
              <a:rPr lang="ru-RU" sz="2100" b="1" dirty="0"/>
              <a:t>ЭБС образовательной организации </a:t>
            </a:r>
            <a:r>
              <a:rPr lang="ru-RU" sz="2100" dirty="0"/>
              <a:t>может быть создана как с помощью отдельного программного комплекса, эксплуатируемого непосредственно в образовательной организации, так и с помощью совокупности подобных комплексов, </a:t>
            </a:r>
            <a:r>
              <a:rPr lang="ru-RU" sz="2100" b="1" dirty="0"/>
              <a:t>ЭБС </a:t>
            </a:r>
            <a:r>
              <a:rPr lang="ru-RU" sz="2100" b="1" dirty="0" err="1"/>
              <a:t>агрегаторов</a:t>
            </a:r>
            <a:r>
              <a:rPr lang="ru-RU" sz="2100" b="1" dirty="0"/>
              <a:t> контента</a:t>
            </a:r>
            <a:r>
              <a:rPr lang="ru-RU" sz="2100" dirty="0"/>
              <a:t>, ряд из которых эксплуатируется внешними операторами, если они образуют единую информационную систему, используемую в образовательной организации.</a:t>
            </a:r>
          </a:p>
          <a:p>
            <a:r>
              <a:rPr lang="ru-RU" dirty="0"/>
              <a:t>Требования к наличию и содержанию ЭБС предъявляются к вузу. </a:t>
            </a:r>
          </a:p>
          <a:p>
            <a:r>
              <a:rPr lang="ru-RU" i="1" dirty="0"/>
              <a:t>Комплекс электронных ресурсов вуза образует ЭБС, только если они образуют и складываются в единую систему управления. </a:t>
            </a:r>
          </a:p>
          <a:p>
            <a:r>
              <a:rPr lang="ru-RU" dirty="0"/>
              <a:t>Управление осуществляет оператор ЭБС.</a:t>
            </a:r>
          </a:p>
        </p:txBody>
      </p:sp>
    </p:spTree>
    <p:extLst>
      <p:ext uri="{BB962C8B-B14F-4D97-AF65-F5344CB8AC3E}">
        <p14:creationId xmlns:p14="http://schemas.microsoft.com/office/powerpoint/2010/main" val="119463659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576" y="1628800"/>
            <a:ext cx="77768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latin typeface="Monaco"/>
                <a:cs typeface="Monaco"/>
              </a:rPr>
              <a:t>ЭБС для автора</a:t>
            </a:r>
            <a:endParaRPr lang="ru-RU" sz="44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513946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1763688" y="620688"/>
            <a:ext cx="6635750" cy="850106"/>
          </a:xfrm>
        </p:spPr>
        <p:txBody>
          <a:bodyPr/>
          <a:lstStyle/>
          <a:p>
            <a:r>
              <a:rPr kumimoji="0" lang="ru-RU" sz="3600" b="1" dirty="0">
                <a:latin typeface="Calibri" charset="0"/>
              </a:rPr>
              <a:t>Вовлечение преподавателя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71600" y="1556792"/>
            <a:ext cx="59523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ru-RU" sz="2000" b="1" dirty="0"/>
              <a:t>Стратегия «Университетской библиотеки онлайн» - </a:t>
            </a:r>
            <a:endParaRPr lang="ru-RU" sz="20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2195736" y="1956902"/>
            <a:ext cx="64616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ru-RU" sz="2800" b="1" dirty="0">
                <a:solidFill>
                  <a:srgbClr val="0066CC"/>
                </a:solidFill>
              </a:rPr>
              <a:t>окружить преподавателя со всех сторон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15616" y="3068960"/>
            <a:ext cx="6840760" cy="230832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kumimoji="0" lang="ru-RU" sz="2400" dirty="0">
                <a:latin typeface="Calibri" charset="0"/>
              </a:rPr>
              <a:t>Предоставить нужные книги.</a:t>
            </a:r>
          </a:p>
          <a:p>
            <a:pPr marL="514350" indent="-514350">
              <a:buAutoNum type="arabicPeriod"/>
            </a:pPr>
            <a:r>
              <a:rPr kumimoji="0" lang="ru-RU" sz="2400" dirty="0">
                <a:latin typeface="Calibri" charset="0"/>
              </a:rPr>
              <a:t>Предоставить целевую аудиторию и удобную платформу для публикаций.</a:t>
            </a:r>
          </a:p>
          <a:p>
            <a:pPr marL="514350" indent="-514350">
              <a:buAutoNum type="arabicPeriod"/>
            </a:pPr>
            <a:r>
              <a:rPr kumimoji="0" lang="ru-RU" sz="2400" dirty="0">
                <a:latin typeface="Calibri" charset="0"/>
              </a:rPr>
              <a:t>Помочь в публикациях.</a:t>
            </a:r>
          </a:p>
          <a:p>
            <a:pPr marL="514350" indent="-514350">
              <a:buAutoNum type="arabicPeriod"/>
            </a:pPr>
            <a:r>
              <a:rPr kumimoji="0" lang="ru-RU" sz="2400" dirty="0">
                <a:latin typeface="Calibri" charset="0"/>
              </a:rPr>
              <a:t>Помочь в продвижении и повышении индекса РИНЦ.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907704" y="5373216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2812981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1259632" y="332656"/>
            <a:ext cx="7488832" cy="850106"/>
          </a:xfrm>
        </p:spPr>
        <p:txBody>
          <a:bodyPr/>
          <a:lstStyle/>
          <a:p>
            <a:r>
              <a:rPr kumimoji="0" lang="ru-RU" sz="3600" b="1" dirty="0">
                <a:latin typeface="Calibri" charset="0"/>
              </a:rPr>
              <a:t>Приглашаем авторов к публикации</a:t>
            </a:r>
          </a:p>
        </p:txBody>
      </p:sp>
      <p:sp>
        <p:nvSpPr>
          <p:cNvPr id="3075" name="Объект 2"/>
          <p:cNvSpPr>
            <a:spLocks noGrp="1"/>
          </p:cNvSpPr>
          <p:nvPr>
            <p:ph idx="1"/>
          </p:nvPr>
        </p:nvSpPr>
        <p:spPr>
          <a:xfrm>
            <a:off x="971600" y="4381265"/>
            <a:ext cx="4032448" cy="1656184"/>
          </a:xfr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marL="0" indent="0" algn="ctr">
              <a:buNone/>
            </a:pPr>
            <a:r>
              <a:rPr kumimoji="0" lang="ru-RU" sz="2400" dirty="0">
                <a:solidFill>
                  <a:schemeClr val="bg1"/>
                </a:solidFill>
                <a:latin typeface="Calibri" charset="0"/>
              </a:rPr>
              <a:t>Один из вариантов сотрудничества – </a:t>
            </a:r>
          </a:p>
          <a:p>
            <a:pPr marL="0" indent="0" algn="ctr">
              <a:buNone/>
            </a:pPr>
            <a:r>
              <a:rPr kumimoji="0" lang="ru-RU" sz="2400" b="1" dirty="0">
                <a:solidFill>
                  <a:schemeClr val="bg1"/>
                </a:solidFill>
                <a:latin typeface="Calibri" charset="0"/>
              </a:rPr>
              <a:t>совместные проекты между издательством и вузом.</a:t>
            </a:r>
            <a:endParaRPr kumimoji="0" lang="ru-RU" sz="2000" b="1" dirty="0">
              <a:solidFill>
                <a:schemeClr val="bg1"/>
              </a:solidFill>
              <a:latin typeface="Calibri" charset="0"/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4208" y="3717032"/>
            <a:ext cx="1651662" cy="23372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3" name="TextBox 2"/>
          <p:cNvSpPr txBox="1"/>
          <p:nvPr/>
        </p:nvSpPr>
        <p:spPr>
          <a:xfrm>
            <a:off x="1259632" y="1340768"/>
            <a:ext cx="5893601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0" lang="ru-RU" b="1" dirty="0"/>
              <a:t>Все книги публикуются в издательстве «</a:t>
            </a:r>
            <a:r>
              <a:rPr kumimoji="0" lang="ru-RU" b="1" dirty="0" err="1"/>
              <a:t>Директ</a:t>
            </a:r>
            <a:r>
              <a:rPr kumimoji="0" lang="ru-RU" b="1" dirty="0"/>
              <a:t>-Медиа»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63688" y="2479308"/>
            <a:ext cx="4252190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0" lang="ru-RU" dirty="0"/>
              <a:t>Мы публикуем бесплатно и качественно!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39552" y="1988840"/>
            <a:ext cx="3006849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0" lang="ru-RU" dirty="0"/>
              <a:t>Мы выплачиваем гонорары!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843808" y="3005199"/>
            <a:ext cx="5839740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0" lang="ru-RU" dirty="0"/>
              <a:t>Мы предоставляем 2 бесплатных печатных экземпляра!</a:t>
            </a:r>
            <a:r>
              <a:rPr kumimoji="0" lang="ru-RU" dirty="0">
                <a:solidFill>
                  <a:srgbClr val="D31F24"/>
                </a:solidFill>
              </a:rPr>
              <a:t>*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0D1B3F1-CB6D-4907-9F64-489A338DA27B}"/>
              </a:ext>
            </a:extLst>
          </p:cNvPr>
          <p:cNvSpPr txBox="1"/>
          <p:nvPr/>
        </p:nvSpPr>
        <p:spPr>
          <a:xfrm>
            <a:off x="465423" y="3677933"/>
            <a:ext cx="5321970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0" lang="ru-RU" dirty="0"/>
              <a:t>Выдаем </a:t>
            </a:r>
            <a:r>
              <a:rPr kumimoji="0" lang="en-US" dirty="0"/>
              <a:t>ISBN</a:t>
            </a:r>
            <a:r>
              <a:rPr kumimoji="0" lang="ru-RU" dirty="0"/>
              <a:t> и </a:t>
            </a:r>
            <a:r>
              <a:rPr kumimoji="0" lang="en-US" dirty="0"/>
              <a:t>DOI</a:t>
            </a:r>
            <a:r>
              <a:rPr kumimoji="0" lang="ru-RU" dirty="0"/>
              <a:t>: идентификатор научной работы</a:t>
            </a:r>
          </a:p>
        </p:txBody>
      </p:sp>
    </p:spTree>
    <p:extLst>
      <p:ext uri="{BB962C8B-B14F-4D97-AF65-F5344CB8AC3E}">
        <p14:creationId xmlns:p14="http://schemas.microsoft.com/office/powerpoint/2010/main" val="411005963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2051050" y="274638"/>
            <a:ext cx="6635750" cy="850106"/>
          </a:xfrm>
        </p:spPr>
        <p:txBody>
          <a:bodyPr>
            <a:normAutofit fontScale="90000"/>
          </a:bodyPr>
          <a:lstStyle/>
          <a:p>
            <a:r>
              <a:rPr kumimoji="0" lang="ru-RU" sz="3200" dirty="0">
                <a:latin typeface="Calibri" charset="0"/>
              </a:rPr>
              <a:t>Какие издания можно опубликовать?</a:t>
            </a:r>
          </a:p>
        </p:txBody>
      </p:sp>
      <p:sp>
        <p:nvSpPr>
          <p:cNvPr id="3075" name="Объект 2"/>
          <p:cNvSpPr>
            <a:spLocks noGrp="1"/>
          </p:cNvSpPr>
          <p:nvPr>
            <p:ph idx="1"/>
          </p:nvPr>
        </p:nvSpPr>
        <p:spPr>
          <a:xfrm>
            <a:off x="1476375" y="1600200"/>
            <a:ext cx="7210425" cy="4525963"/>
          </a:xfrm>
        </p:spPr>
        <p:txBody>
          <a:bodyPr/>
          <a:lstStyle/>
          <a:p>
            <a:pPr marL="0" indent="0">
              <a:buNone/>
            </a:pPr>
            <a:r>
              <a:rPr kumimoji="0" lang="ru-RU" sz="2400" b="1" dirty="0">
                <a:latin typeface="Calibri" charset="0"/>
              </a:rPr>
              <a:t>Новое издание. </a:t>
            </a:r>
            <a:r>
              <a:rPr kumimoji="0" lang="ru-RU" sz="2400" dirty="0">
                <a:latin typeface="Calibri" charset="0"/>
              </a:rPr>
              <a:t>Бесплатно издается печатная книга. </a:t>
            </a:r>
          </a:p>
          <a:p>
            <a:pPr marL="0" indent="0">
              <a:buNone/>
            </a:pPr>
            <a:r>
              <a:rPr kumimoji="0" lang="ru-RU" sz="2400" b="1" dirty="0">
                <a:latin typeface="Calibri" charset="0"/>
              </a:rPr>
              <a:t>Ранее вышедшую книгу. </a:t>
            </a:r>
            <a:r>
              <a:rPr kumimoji="0" lang="ru-RU" sz="2400" dirty="0">
                <a:latin typeface="Calibri" charset="0"/>
              </a:rPr>
              <a:t>Публикуется электронное издание, если автор не отдал права на него.</a:t>
            </a:r>
          </a:p>
          <a:p>
            <a:pPr marL="0" indent="0">
              <a:buNone/>
            </a:pPr>
            <a:r>
              <a:rPr kumimoji="0" lang="ru-RU" sz="2400" b="1" dirty="0">
                <a:latin typeface="Calibri" charset="0"/>
              </a:rPr>
              <a:t>Основные форматы: </a:t>
            </a:r>
          </a:p>
          <a:p>
            <a:r>
              <a:rPr kumimoji="0" lang="ru-RU" sz="2400" dirty="0">
                <a:latin typeface="Calibri" charset="0"/>
              </a:rPr>
              <a:t>учебник;</a:t>
            </a:r>
          </a:p>
          <a:p>
            <a:r>
              <a:rPr kumimoji="0" lang="ru-RU" sz="2400" dirty="0">
                <a:latin typeface="Calibri" charset="0"/>
              </a:rPr>
              <a:t>монография;</a:t>
            </a:r>
          </a:p>
          <a:p>
            <a:r>
              <a:rPr kumimoji="0" lang="ru-RU" sz="2400" dirty="0">
                <a:latin typeface="Calibri" charset="0"/>
              </a:rPr>
              <a:t>коллективный сборник (сборник конференций);</a:t>
            </a:r>
          </a:p>
          <a:p>
            <a:r>
              <a:rPr kumimoji="0" lang="ru-RU" sz="2400" dirty="0">
                <a:latin typeface="Calibri" charset="0"/>
              </a:rPr>
              <a:t>сборник статей!</a:t>
            </a:r>
          </a:p>
          <a:p>
            <a:pPr marL="0" indent="0">
              <a:buNone/>
            </a:pPr>
            <a:r>
              <a:rPr kumimoji="0" lang="ru-RU" sz="2400" dirty="0">
                <a:latin typeface="Calibri" charset="0"/>
              </a:rPr>
              <a:t>Журнальные статьи не публикуются отдельно.</a:t>
            </a:r>
          </a:p>
        </p:txBody>
      </p:sp>
    </p:spTree>
    <p:extLst>
      <p:ext uri="{BB962C8B-B14F-4D97-AF65-F5344CB8AC3E}">
        <p14:creationId xmlns:p14="http://schemas.microsoft.com/office/powerpoint/2010/main" val="386340785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1547664" y="620688"/>
            <a:ext cx="6635750" cy="850106"/>
          </a:xfrm>
        </p:spPr>
        <p:txBody>
          <a:bodyPr/>
          <a:lstStyle/>
          <a:p>
            <a:r>
              <a:rPr kumimoji="0" lang="ru-RU" sz="3600" b="1" dirty="0">
                <a:latin typeface="Calibri" charset="0"/>
              </a:rPr>
              <a:t>Условия публикации в ЭБС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43609" y="1628800"/>
            <a:ext cx="7560840" cy="278537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kumimoji="0" lang="ru-RU" sz="2000" dirty="0">
                <a:latin typeface="Calibri" charset="0"/>
              </a:rPr>
              <a:t>1. Принимаются только книги: учебники, монографии, сборники трудов, конференций (более 50 страниц).  </a:t>
            </a:r>
          </a:p>
          <a:p>
            <a:pPr marL="0" indent="0">
              <a:spcAft>
                <a:spcPts val="600"/>
              </a:spcAft>
              <a:buNone/>
            </a:pPr>
            <a:r>
              <a:rPr kumimoji="0" lang="ru-RU" sz="2000" dirty="0">
                <a:latin typeface="Calibri" charset="0"/>
              </a:rPr>
              <a:t>2. Труд должен иметь научную значимость и не менее 2-х рецензий.</a:t>
            </a:r>
          </a:p>
          <a:p>
            <a:pPr marL="0" indent="0">
              <a:spcAft>
                <a:spcPts val="600"/>
              </a:spcAft>
              <a:buNone/>
            </a:pPr>
            <a:r>
              <a:rPr kumimoji="0" lang="ru-RU" sz="2000" dirty="0">
                <a:latin typeface="Calibri" charset="0"/>
              </a:rPr>
              <a:t>3. Работа должна быть подготовлена для публикации (издается в авторской редакции). </a:t>
            </a:r>
          </a:p>
          <a:p>
            <a:pPr marL="0" indent="0">
              <a:spcAft>
                <a:spcPts val="600"/>
              </a:spcAft>
              <a:buNone/>
            </a:pPr>
            <a:r>
              <a:rPr kumimoji="0" lang="ru-RU" sz="2000" dirty="0">
                <a:latin typeface="Calibri" charset="0"/>
              </a:rPr>
              <a:t>4. Автор заполняет необходимую информацию (Анкета автора) и обязуется продвигать свои книги в студенческой и научной среде.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339752" y="5445224"/>
            <a:ext cx="72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1043608" y="4937392"/>
            <a:ext cx="7640233" cy="1015663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kumimoji="0" lang="ru-RU" sz="2000" dirty="0">
                <a:solidFill>
                  <a:schemeClr val="bg1"/>
                </a:solidFill>
              </a:rPr>
              <a:t>Публикуйте ранее вышедшие публикации: </a:t>
            </a:r>
          </a:p>
          <a:p>
            <a:pPr algn="ctr"/>
            <a:r>
              <a:rPr kumimoji="0" lang="ru-RU" sz="2000" dirty="0">
                <a:solidFill>
                  <a:schemeClr val="bg1"/>
                </a:solidFill>
              </a:rPr>
              <a:t>электронные права на бумажные издания остаются свободными. </a:t>
            </a:r>
          </a:p>
          <a:p>
            <a:pPr algn="ctr"/>
            <a:r>
              <a:rPr kumimoji="0" lang="ru-RU" sz="2000" b="1" dirty="0">
                <a:solidFill>
                  <a:schemeClr val="bg1"/>
                </a:solidFill>
              </a:rPr>
              <a:t>Публикуя старые издания в ЭБС, вы даете им вторую жизнь.</a:t>
            </a:r>
          </a:p>
        </p:txBody>
      </p:sp>
    </p:spTree>
    <p:extLst>
      <p:ext uri="{BB962C8B-B14F-4D97-AF65-F5344CB8AC3E}">
        <p14:creationId xmlns:p14="http://schemas.microsoft.com/office/powerpoint/2010/main" val="391223651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1475656" y="514301"/>
            <a:ext cx="6635750" cy="850106"/>
          </a:xfrm>
        </p:spPr>
        <p:txBody>
          <a:bodyPr>
            <a:normAutofit fontScale="90000"/>
          </a:bodyPr>
          <a:lstStyle/>
          <a:p>
            <a:r>
              <a:rPr kumimoji="0" lang="ru-RU" sz="3600" b="1" dirty="0">
                <a:latin typeface="Calibri" charset="0"/>
              </a:rPr>
              <a:t>Сервис публикаций: полная автоматизация</a:t>
            </a:r>
          </a:p>
        </p:txBody>
      </p:sp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84784"/>
            <a:ext cx="8174785" cy="4156222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872088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1475656" y="514301"/>
            <a:ext cx="6635750" cy="850106"/>
          </a:xfrm>
        </p:spPr>
        <p:txBody>
          <a:bodyPr/>
          <a:lstStyle/>
          <a:p>
            <a:r>
              <a:rPr kumimoji="0" lang="ru-RU" sz="3600" b="1" dirty="0">
                <a:latin typeface="Calibri" charset="0"/>
              </a:rPr>
              <a:t>Статистика автора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484784"/>
            <a:ext cx="8532440" cy="514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86260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996952"/>
            <a:ext cx="7816752" cy="262748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1619672" y="404664"/>
            <a:ext cx="6952656" cy="850106"/>
          </a:xfrm>
        </p:spPr>
        <p:txBody>
          <a:bodyPr/>
          <a:lstStyle/>
          <a:p>
            <a:r>
              <a:rPr kumimoji="0" lang="ru-RU" sz="3600" b="1">
                <a:latin typeface="Calibri" charset="0"/>
              </a:rPr>
              <a:t>Проще некуда: </a:t>
            </a:r>
            <a:r>
              <a:rPr kumimoji="0" lang="ru-RU" sz="3600" b="1" dirty="0">
                <a:latin typeface="Calibri" charset="0"/>
              </a:rPr>
              <a:t>1. Загрузите файл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3" r="3541"/>
          <a:stretch/>
        </p:blipFill>
        <p:spPr bwMode="auto">
          <a:xfrm>
            <a:off x="6012160" y="1980169"/>
            <a:ext cx="1876425" cy="5143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16310" y="1558827"/>
            <a:ext cx="3248838" cy="40011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000" dirty="0"/>
              <a:t>Загрузить свою публикацию</a:t>
            </a:r>
          </a:p>
        </p:txBody>
      </p:sp>
      <p:cxnSp>
        <p:nvCxnSpPr>
          <p:cNvPr id="9" name="Прямая со стрелкой 8"/>
          <p:cNvCxnSpPr>
            <a:stCxn id="8" idx="3"/>
            <a:endCxn id="7" idx="1"/>
          </p:cNvCxnSpPr>
          <p:nvPr/>
        </p:nvCxnSpPr>
        <p:spPr>
          <a:xfrm>
            <a:off x="3965148" y="1758882"/>
            <a:ext cx="2047012" cy="478462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V="1">
            <a:off x="4713635" y="2494519"/>
            <a:ext cx="2236738" cy="1078498"/>
          </a:xfrm>
          <a:prstGeom prst="line">
            <a:avLst/>
          </a:prstGeom>
          <a:ln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017596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1403648" y="404664"/>
            <a:ext cx="7128792" cy="850106"/>
          </a:xfrm>
        </p:spPr>
        <p:txBody>
          <a:bodyPr/>
          <a:lstStyle/>
          <a:p>
            <a:r>
              <a:rPr kumimoji="0" lang="ru-RU" sz="3600" b="1" dirty="0">
                <a:latin typeface="Calibri" charset="0"/>
              </a:rPr>
              <a:t>2. Заполните информацию о книге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84040" y="1340768"/>
            <a:ext cx="7128792" cy="64633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Аннотация, маркетинговая информация и рецензии – </a:t>
            </a:r>
          </a:p>
          <a:p>
            <a:pPr algn="ctr"/>
            <a:r>
              <a:rPr lang="ru-RU" b="1" dirty="0">
                <a:solidFill>
                  <a:schemeClr val="bg1"/>
                </a:solidFill>
              </a:rPr>
              <a:t>помогают продвигать книгу!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418" y="2420888"/>
            <a:ext cx="6826036" cy="3134738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45197547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1591097" y="448097"/>
            <a:ext cx="6635750" cy="850106"/>
          </a:xfrm>
        </p:spPr>
        <p:txBody>
          <a:bodyPr/>
          <a:lstStyle/>
          <a:p>
            <a:r>
              <a:rPr kumimoji="0" lang="ru-RU" sz="3600" b="1" dirty="0">
                <a:latin typeface="Calibri" charset="0"/>
              </a:rPr>
              <a:t>Подготовка полноценной книги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91680" y="3922762"/>
            <a:ext cx="6120680" cy="178510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/>
              <a:t>Дополнительные опции: 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/>
              <a:t>Можно проверить на уникальность (наличие заимствований); 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/>
              <a:t>Можно заказать пакет продвижения (отправка обязательных экземпляров).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/>
              <a:t>В книгу можно добавлять интерактивные элементы.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71600" y="148478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755576" y="1300118"/>
            <a:ext cx="7814563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/>
              <a:t>1. Книга находится на </a:t>
            </a:r>
            <a:r>
              <a:rPr lang="ru-RU" dirty="0" err="1"/>
              <a:t>модерации</a:t>
            </a:r>
            <a:r>
              <a:rPr lang="ru-RU" dirty="0"/>
              <a:t>: проверяется редактором.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53319" y="1869907"/>
            <a:ext cx="7816820" cy="64633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/>
              <a:t>2. Если книга принимается, то с автором заключается лицензионный договор</a:t>
            </a:r>
          </a:p>
          <a:p>
            <a:r>
              <a:rPr lang="ru-RU" dirty="0"/>
              <a:t> с вознаграждением.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55575" y="2708920"/>
            <a:ext cx="7814563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/>
              <a:t>3. Книга проходит издательский цикл.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53320" y="3275692"/>
            <a:ext cx="7816820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/>
              <a:t>4. Автору высылается 2 экземпляра отпечатанной книги.</a:t>
            </a:r>
          </a:p>
        </p:txBody>
      </p:sp>
      <p:cxnSp>
        <p:nvCxnSpPr>
          <p:cNvPr id="8" name="Прямая со стрелкой 7"/>
          <p:cNvCxnSpPr/>
          <p:nvPr/>
        </p:nvCxnSpPr>
        <p:spPr>
          <a:xfrm>
            <a:off x="323528" y="1268760"/>
            <a:ext cx="0" cy="237626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78478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4" descr="prezentacia_ubo_02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857251"/>
            <a:ext cx="6858000" cy="485221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78776" y="731118"/>
            <a:ext cx="5665124" cy="727931"/>
          </a:xfrm>
        </p:spPr>
        <p:txBody>
          <a:bodyPr>
            <a:normAutofit fontScale="90000"/>
          </a:bodyPr>
          <a:lstStyle/>
          <a:p>
            <a:r>
              <a:rPr lang="ru-RU" dirty="0"/>
              <a:t>Специфические функции ЭБС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71600" y="2060848"/>
            <a:ext cx="7715200" cy="4065315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ru-RU" dirty="0"/>
              <a:t>Помимо предоставления учебного лицензионного контента, ЭБС несет следующие функции:</a:t>
            </a:r>
          </a:p>
          <a:p>
            <a:r>
              <a:rPr lang="ru-RU" dirty="0"/>
              <a:t>1. ЭБС должна предоставлять для образовательной организации возможность </a:t>
            </a:r>
            <a:r>
              <a:rPr lang="ru-RU" b="1" dirty="0"/>
              <a:t>загрузки и использования контента образовательной организации</a:t>
            </a:r>
            <a:r>
              <a:rPr lang="ru-RU" dirty="0"/>
              <a:t>. </a:t>
            </a:r>
          </a:p>
          <a:p>
            <a:r>
              <a:rPr lang="ru-RU" dirty="0"/>
              <a:t>2. ЭБС должна обеспечивать возможность размещения и создания архива </a:t>
            </a:r>
            <a:r>
              <a:rPr lang="ru-RU" b="1" dirty="0"/>
              <a:t>выпускных квалификационных работ. </a:t>
            </a:r>
          </a:p>
          <a:p>
            <a:r>
              <a:rPr lang="ru-RU" dirty="0"/>
              <a:t>3. ЭБС должна обеспечивать полноценную работу с электронными изданиями основной и дополнительной учебной литературы, включенной в рабочие программы дисциплин, в </a:t>
            </a:r>
            <a:r>
              <a:rPr lang="ru-RU" dirty="0" err="1"/>
              <a:t>т.ч</a:t>
            </a:r>
            <a:r>
              <a:rPr lang="ru-RU" dirty="0"/>
              <a:t>. </a:t>
            </a:r>
            <a:r>
              <a:rPr lang="ru-RU" b="1" dirty="0"/>
              <a:t>обеспечивая информационную связь с классификаторами направлений подготовки. </a:t>
            </a:r>
          </a:p>
          <a:p>
            <a:r>
              <a:rPr lang="ru-RU" dirty="0"/>
              <a:t>4. ЭБС должна обеспечивать предоставление электронных образовательных ресурсов для лиц с ограниченными возможностями здоровья. </a:t>
            </a:r>
          </a:p>
        </p:txBody>
      </p:sp>
    </p:spTree>
    <p:extLst>
      <p:ext uri="{BB962C8B-B14F-4D97-AF65-F5344CB8AC3E}">
        <p14:creationId xmlns:p14="http://schemas.microsoft.com/office/powerpoint/2010/main" val="11011684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104056" y="274638"/>
            <a:ext cx="6820744" cy="969326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ВЫДАЧА СВИДЕТЕЛЬСТВА О ПУБЛИКАЦИИ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908720"/>
            <a:ext cx="8392472" cy="486941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/>
              <a:t>Этот Сертификат официально подтверждает факт публикации авторского материала. </a:t>
            </a:r>
          </a:p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120" y="1916832"/>
            <a:ext cx="8022328" cy="40957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452664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1619672" y="404664"/>
            <a:ext cx="6635750" cy="850106"/>
          </a:xfrm>
        </p:spPr>
        <p:txBody>
          <a:bodyPr/>
          <a:lstStyle/>
          <a:p>
            <a:r>
              <a:rPr kumimoji="0" lang="ru-RU" sz="3600" b="1" dirty="0">
                <a:latin typeface="Calibri" charset="0"/>
              </a:rPr>
              <a:t>Технологии продвижения книги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03648" y="5157192"/>
            <a:ext cx="7128792" cy="707886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Если автор и его коллеги начнут комментировать и продвигать книгу – она будет повышаться в рейтингах!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1" y="1412776"/>
            <a:ext cx="6407150" cy="3524250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0254835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187624" y="0"/>
            <a:ext cx="6840760" cy="850106"/>
          </a:xfrm>
        </p:spPr>
        <p:txBody>
          <a:bodyPr>
            <a:normAutofit fontScale="90000"/>
          </a:bodyPr>
          <a:lstStyle/>
          <a:p>
            <a:pPr algn="l"/>
            <a:r>
              <a:rPr kumimoji="0" lang="ru-RU" sz="3600" dirty="0">
                <a:latin typeface="Calibri" charset="0"/>
              </a:rPr>
              <a:t> Авторы Директ-Медиа – в одном ряду с Именитыми учёными!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980728"/>
            <a:ext cx="7812360" cy="5340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4328079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538108" y="255785"/>
            <a:ext cx="6377880" cy="652935"/>
          </a:xfrm>
        </p:spPr>
        <p:txBody>
          <a:bodyPr>
            <a:noAutofit/>
          </a:bodyPr>
          <a:lstStyle/>
          <a:p>
            <a:r>
              <a:rPr lang="ru-RU" sz="3200" b="1" dirty="0"/>
              <a:t>Мы не только продвигаем, но – создаем авторов</a:t>
            </a:r>
            <a:endParaRPr lang="ru-RU" sz="3200" b="1" dirty="0">
              <a:solidFill>
                <a:schemeClr val="accent1"/>
              </a:solidFill>
            </a:endParaRPr>
          </a:p>
        </p:txBody>
      </p:sp>
      <p:sp>
        <p:nvSpPr>
          <p:cNvPr id="10" name="Содержимое 2"/>
          <p:cNvSpPr>
            <a:spLocks noGrp="1"/>
          </p:cNvSpPr>
          <p:nvPr>
            <p:ph idx="1"/>
          </p:nvPr>
        </p:nvSpPr>
        <p:spPr>
          <a:xfrm>
            <a:off x="5364089" y="1916832"/>
            <a:ext cx="3632536" cy="466176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b="1" dirty="0">
                <a:solidFill>
                  <a:srgbClr val="3366FF"/>
                </a:solidFill>
                <a:latin typeface="+mj-lt"/>
                <a:ea typeface="+mj-ea"/>
                <a:cs typeface="+mj-cs"/>
              </a:rPr>
              <a:t>Продвижение преподавателя:</a:t>
            </a:r>
          </a:p>
          <a:p>
            <a:pPr marL="0" indent="0">
              <a:buNone/>
            </a:pPr>
            <a:r>
              <a:rPr lang="ru-RU" sz="1600" dirty="0">
                <a:latin typeface="+mj-lt"/>
                <a:ea typeface="+mj-ea"/>
                <a:cs typeface="+mj-cs"/>
              </a:rPr>
              <a:t>Отражение в РИНЦ;</a:t>
            </a:r>
          </a:p>
          <a:p>
            <a:pPr marL="0" indent="0">
              <a:buNone/>
            </a:pPr>
            <a:r>
              <a:rPr lang="ru-RU" sz="1600" dirty="0">
                <a:latin typeface="+mj-lt"/>
                <a:ea typeface="+mj-ea"/>
                <a:cs typeface="+mj-cs"/>
              </a:rPr>
              <a:t>Повышение цитируемости – посредством огромной аудитории, 550 вузов;</a:t>
            </a:r>
          </a:p>
          <a:p>
            <a:pPr marL="0" indent="0">
              <a:buNone/>
            </a:pPr>
            <a:r>
              <a:rPr lang="ru-RU" sz="1600" dirty="0">
                <a:latin typeface="+mj-lt"/>
                <a:ea typeface="+mj-ea"/>
                <a:cs typeface="+mj-cs"/>
              </a:rPr>
              <a:t>Инструменты продвижения автора в Интернет;</a:t>
            </a:r>
          </a:p>
          <a:p>
            <a:pPr marL="0" indent="0">
              <a:buNone/>
            </a:pPr>
            <a:r>
              <a:rPr lang="ru-RU" sz="1600" dirty="0" err="1">
                <a:latin typeface="+mj-lt"/>
                <a:ea typeface="+mj-ea"/>
                <a:cs typeface="+mj-cs"/>
              </a:rPr>
              <a:t>Присваеваем</a:t>
            </a:r>
            <a:r>
              <a:rPr lang="ru-RU" sz="1600" dirty="0">
                <a:latin typeface="+mj-lt"/>
                <a:ea typeface="+mj-ea"/>
                <a:cs typeface="+mj-cs"/>
              </a:rPr>
              <a:t> </a:t>
            </a:r>
            <a:r>
              <a:rPr lang="en-US" sz="1600" dirty="0">
                <a:latin typeface="+mj-lt"/>
                <a:ea typeface="+mj-ea"/>
                <a:cs typeface="+mj-cs"/>
              </a:rPr>
              <a:t>DOI </a:t>
            </a:r>
            <a:r>
              <a:rPr lang="ru-RU" sz="1600" dirty="0">
                <a:latin typeface="+mj-lt"/>
                <a:ea typeface="+mj-ea"/>
                <a:cs typeface="+mj-cs"/>
              </a:rPr>
              <a:t>и </a:t>
            </a:r>
            <a:r>
              <a:rPr lang="en-US" sz="1600" dirty="0">
                <a:latin typeface="+mj-lt"/>
                <a:ea typeface="+mj-ea"/>
                <a:cs typeface="+mj-cs"/>
              </a:rPr>
              <a:t>ISBN</a:t>
            </a:r>
            <a:r>
              <a:rPr lang="ru-RU" sz="1600" dirty="0">
                <a:latin typeface="+mj-lt"/>
                <a:ea typeface="+mj-ea"/>
                <a:cs typeface="+mj-cs"/>
              </a:rPr>
              <a:t>;</a:t>
            </a:r>
          </a:p>
          <a:p>
            <a:pPr marL="0" indent="0">
              <a:buNone/>
            </a:pPr>
            <a:r>
              <a:rPr lang="ru-RU" sz="1600" dirty="0">
                <a:latin typeface="+mj-lt"/>
                <a:ea typeface="+mj-ea"/>
                <a:cs typeface="+mj-cs"/>
              </a:rPr>
              <a:t>Одновременная дистрибуция печатной и электронной книги;</a:t>
            </a:r>
          </a:p>
          <a:p>
            <a:pPr marL="0" indent="0">
              <a:buNone/>
            </a:pPr>
            <a:r>
              <a:rPr lang="ru-RU" sz="1600" dirty="0">
                <a:latin typeface="+mj-lt"/>
                <a:ea typeface="+mj-ea"/>
                <a:cs typeface="+mj-cs"/>
              </a:rPr>
              <a:t>Собственный Кабинет автора с подробной статистикой;</a:t>
            </a:r>
          </a:p>
          <a:p>
            <a:pPr marL="0" indent="0">
              <a:buNone/>
            </a:pPr>
            <a:r>
              <a:rPr lang="ru-RU" sz="1600" dirty="0">
                <a:latin typeface="+mj-lt"/>
                <a:ea typeface="+mj-ea"/>
                <a:cs typeface="+mj-cs"/>
              </a:rPr>
              <a:t>Авторские гонорары за книги, 2 печатных издания после публикации.</a:t>
            </a: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1772816"/>
            <a:ext cx="4724400" cy="3903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5880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64FEC1-77ED-42D2-B434-2E9A39343D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Присвоение </a:t>
            </a:r>
            <a:r>
              <a:rPr lang="en-US" dirty="0"/>
              <a:t>DOI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9409C6B-213A-45B1-B9B9-F1BF07F02A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5915000" cy="4525963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DOI – </a:t>
            </a:r>
            <a:r>
              <a:rPr lang="ru-RU" dirty="0"/>
              <a:t>цифровой идентификатор объекта</a:t>
            </a:r>
          </a:p>
          <a:p>
            <a:r>
              <a:rPr lang="ru-RU" dirty="0"/>
              <a:t>Любая публикация обязана иметь </a:t>
            </a:r>
            <a:r>
              <a:rPr lang="en-US" dirty="0"/>
              <a:t>DOI</a:t>
            </a:r>
            <a:r>
              <a:rPr lang="ru-RU" dirty="0"/>
              <a:t>. Позволяет:</a:t>
            </a:r>
          </a:p>
          <a:p>
            <a:r>
              <a:rPr lang="ru-RU" dirty="0"/>
              <a:t>иметь постоянный адрес публикации</a:t>
            </a:r>
          </a:p>
          <a:p>
            <a:r>
              <a:rPr lang="ru-RU" dirty="0"/>
              <a:t>легко находить ее и ссылаться</a:t>
            </a:r>
          </a:p>
          <a:p>
            <a:r>
              <a:rPr lang="ru-RU" dirty="0"/>
              <a:t>публикации в </a:t>
            </a:r>
            <a:r>
              <a:rPr lang="en-US" dirty="0"/>
              <a:t>Web of Science, Scopus </a:t>
            </a:r>
            <a:r>
              <a:rPr lang="ru-RU" dirty="0"/>
              <a:t>– невозможны без </a:t>
            </a:r>
            <a:r>
              <a:rPr lang="en-US" dirty="0"/>
              <a:t>DOI</a:t>
            </a:r>
          </a:p>
          <a:p>
            <a:pPr marL="0" indent="0">
              <a:buNone/>
            </a:pPr>
            <a:r>
              <a:rPr lang="ru-RU" dirty="0"/>
              <a:t>Издательство «Директ-Медиа» бесплатно присваивает </a:t>
            </a:r>
            <a:r>
              <a:rPr lang="en-US" dirty="0"/>
              <a:t>DOI </a:t>
            </a:r>
            <a:r>
              <a:rPr lang="ru-RU" dirty="0"/>
              <a:t>каждой публикации, в т.ч. Преподавателям и студентам.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8EAA38A-8D22-4C8B-9BA7-45F977ACEB8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3134" y="1772816"/>
            <a:ext cx="2840866" cy="2840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63314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1547664" y="692696"/>
            <a:ext cx="6635750" cy="1152128"/>
          </a:xfrm>
        </p:spPr>
        <p:txBody>
          <a:bodyPr>
            <a:normAutofit fontScale="90000"/>
          </a:bodyPr>
          <a:lstStyle/>
          <a:p>
            <a:r>
              <a:rPr kumimoji="0" lang="ru-RU" sz="3600" b="1" dirty="0">
                <a:latin typeface="Calibri" charset="0"/>
              </a:rPr>
              <a:t>Не только РИНЦ, но и </a:t>
            </a:r>
            <a:r>
              <a:rPr kumimoji="0" lang="en-US" sz="3600" b="1" dirty="0">
                <a:latin typeface="Calibri" charset="0"/>
              </a:rPr>
              <a:t>Web of Science!</a:t>
            </a:r>
            <a:endParaRPr kumimoji="0" lang="ru-RU" sz="3600" b="1" dirty="0">
              <a:latin typeface="Calibri" charset="0"/>
            </a:endParaRPr>
          </a:p>
        </p:txBody>
      </p:sp>
      <p:sp>
        <p:nvSpPr>
          <p:cNvPr id="3075" name="Объект 2"/>
          <p:cNvSpPr>
            <a:spLocks noGrp="1"/>
          </p:cNvSpPr>
          <p:nvPr>
            <p:ph idx="1"/>
          </p:nvPr>
        </p:nvSpPr>
        <p:spPr>
          <a:xfrm>
            <a:off x="1691680" y="2132856"/>
            <a:ext cx="6624736" cy="180020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marL="0" indent="0" algn="ctr">
              <a:buNone/>
            </a:pPr>
            <a:r>
              <a:rPr kumimoji="0" lang="ru-RU" sz="2400" dirty="0">
                <a:latin typeface="Calibri" charset="0"/>
              </a:rPr>
              <a:t>С</a:t>
            </a:r>
            <a:r>
              <a:rPr kumimoji="0" lang="en-US" sz="2400" dirty="0">
                <a:latin typeface="Calibri" charset="0"/>
              </a:rPr>
              <a:t> 2014 </a:t>
            </a:r>
            <a:r>
              <a:rPr kumimoji="0" lang="ru-RU" sz="2400" dirty="0">
                <a:latin typeface="Calibri" charset="0"/>
              </a:rPr>
              <a:t>г. лучшие монографии, переданные в ЭБС «Университетская библиотека онлайн», предоставляются для индексирования в базе данных </a:t>
            </a:r>
            <a:r>
              <a:rPr kumimoji="0" lang="en-US" sz="2400" b="1" dirty="0">
                <a:latin typeface="Calibri" charset="0"/>
              </a:rPr>
              <a:t>Web of Science</a:t>
            </a:r>
            <a:endParaRPr kumimoji="0" lang="en-US" sz="2400" dirty="0">
              <a:latin typeface="Calibri" charset="0"/>
            </a:endParaRPr>
          </a:p>
          <a:p>
            <a:pPr algn="ctr"/>
            <a:endParaRPr kumimoji="0" lang="en-US" sz="2400" dirty="0">
              <a:latin typeface="Calibri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773655" y="4521314"/>
            <a:ext cx="4464556" cy="707886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kumimoji="0" lang="en-US" sz="4000" b="1" dirty="0">
                <a:solidFill>
                  <a:schemeClr val="bg1"/>
                </a:solidFill>
              </a:rPr>
              <a:t>Book Citation Index </a:t>
            </a:r>
            <a:endParaRPr kumimoji="0" lang="ru-RU" sz="4000" b="1" dirty="0">
              <a:solidFill>
                <a:schemeClr val="bg1"/>
              </a:solidFill>
            </a:endParaRPr>
          </a:p>
        </p:txBody>
      </p:sp>
      <p:cxnSp>
        <p:nvCxnSpPr>
          <p:cNvPr id="7" name="Прямая со стрелкой 6"/>
          <p:cNvCxnSpPr>
            <a:stCxn id="3075" idx="2"/>
            <a:endCxn id="4" idx="0"/>
          </p:cNvCxnSpPr>
          <p:nvPr/>
        </p:nvCxnSpPr>
        <p:spPr>
          <a:xfrm>
            <a:off x="5004048" y="3933056"/>
            <a:ext cx="1885" cy="58825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672CCB4F-E155-4625-B20F-5151D75512D6}"/>
              </a:ext>
            </a:extLst>
          </p:cNvPr>
          <p:cNvSpPr txBox="1"/>
          <p:nvPr/>
        </p:nvSpPr>
        <p:spPr>
          <a:xfrm>
            <a:off x="539552" y="5517232"/>
            <a:ext cx="83529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Международное продвижение: ЭБС доступна в странах Европы, книги присутствуют у основных международных агрегаторов</a:t>
            </a:r>
            <a:r>
              <a:rPr lang="en-US" dirty="0"/>
              <a:t> </a:t>
            </a:r>
            <a:r>
              <a:rPr lang="ru-RU" dirty="0"/>
              <a:t>и книготоргов: </a:t>
            </a:r>
            <a:r>
              <a:rPr lang="en-US" dirty="0"/>
              <a:t>EBSCO, MIPP </a:t>
            </a:r>
            <a:r>
              <a:rPr lang="en-US" dirty="0" err="1"/>
              <a:t>Interational</a:t>
            </a:r>
            <a:r>
              <a:rPr lang="en-US" dirty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8037016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Изображение выглядит как снимок экрана, текст&#10;&#10;Описание создано с очень высокой степенью достоверности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0679" r="9091"/>
          <a:stretch/>
        </p:blipFill>
        <p:spPr>
          <a:xfrm>
            <a:off x="34107" y="1579670"/>
            <a:ext cx="9143985" cy="5143493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115616" y="23245"/>
            <a:ext cx="7344816" cy="1008731"/>
          </a:xfr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 sz="2550" dirty="0"/>
              <a:t>BIBLIOPLANET – </a:t>
            </a:r>
            <a:r>
              <a:rPr lang="en-US" sz="2550" dirty="0" err="1"/>
              <a:t>платформа</a:t>
            </a:r>
            <a:r>
              <a:rPr lang="en-US" sz="2550" dirty="0"/>
              <a:t> </a:t>
            </a:r>
            <a:r>
              <a:rPr lang="en-US" sz="2550" dirty="0" err="1"/>
              <a:t>научных</a:t>
            </a:r>
            <a:r>
              <a:rPr lang="en-US" sz="2550" dirty="0"/>
              <a:t> </a:t>
            </a:r>
            <a:r>
              <a:rPr lang="en-US" sz="2550" dirty="0" err="1"/>
              <a:t>монографий</a:t>
            </a:r>
            <a:r>
              <a:rPr lang="ru-RU" sz="2550" dirty="0"/>
              <a:t> для зарубежного читателя</a:t>
            </a:r>
            <a:endParaRPr lang="en-US" sz="2550" dirty="0"/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445582" y="2448572"/>
            <a:ext cx="3926618" cy="2829758"/>
          </a:xfrm>
        </p:spPr>
        <p:txBody>
          <a:bodyPr vert="horz" lIns="68580" tIns="34290" rIns="68580" bIns="34290" rtlCol="0">
            <a:normAutofit/>
          </a:bodyPr>
          <a:lstStyle/>
          <a:p>
            <a:pPr indent="-171450">
              <a:buFont typeface="Arial" panose="020B0604020202020204" pitchFamily="34" charset="0"/>
              <a:buChar char="•"/>
            </a:pPr>
            <a:r>
              <a:rPr lang="en-US" sz="1275"/>
              <a:t>BIBLIOPLANET – ресурс русскоязычной научной литературы для зарубежных научных институтов.</a:t>
            </a:r>
          </a:p>
          <a:p>
            <a:pPr indent="-171450">
              <a:buFont typeface="Arial" panose="020B0604020202020204" pitchFamily="34" charset="0"/>
              <a:buChar char="•"/>
            </a:pPr>
            <a:r>
              <a:rPr lang="en-US" sz="1275"/>
              <a:t>В сотрудничестве с компанией MIPP International</a:t>
            </a:r>
          </a:p>
          <a:p>
            <a:pPr indent="-171450">
              <a:buFont typeface="Arial" panose="020B0604020202020204" pitchFamily="34" charset="0"/>
              <a:buChar char="•"/>
            </a:pPr>
            <a:r>
              <a:rPr lang="en-US" sz="1275"/>
              <a:t>Только научные издания!</a:t>
            </a:r>
          </a:p>
          <a:p>
            <a:pPr indent="-171450">
              <a:buFont typeface="Arial" panose="020B0604020202020204" pitchFamily="34" charset="0"/>
              <a:buChar char="•"/>
            </a:pPr>
            <a:r>
              <a:rPr lang="en-US" sz="1275"/>
              <a:t>Содержит более 70000 изданий.</a:t>
            </a:r>
          </a:p>
          <a:p>
            <a:pPr marL="160735" indent="-171450">
              <a:buFont typeface="Arial" panose="020B0604020202020204" pitchFamily="34" charset="0"/>
              <a:buChar char="•"/>
            </a:pPr>
            <a:r>
              <a:rPr lang="en-US" sz="1275"/>
              <a:t>Basic Academic Collection</a:t>
            </a:r>
          </a:p>
          <a:p>
            <a:pPr marL="160735" indent="-171450">
              <a:buFont typeface="Arial" panose="020B0604020202020204" pitchFamily="34" charset="0"/>
              <a:buChar char="•"/>
            </a:pPr>
            <a:r>
              <a:rPr lang="en-US" sz="1275"/>
              <a:t>6 предметных коллекций</a:t>
            </a:r>
          </a:p>
          <a:p>
            <a:pPr indent="-171450">
              <a:buFont typeface="Arial" panose="020B0604020202020204" pitchFamily="34" charset="0"/>
              <a:buChar char="•"/>
            </a:pPr>
            <a:r>
              <a:rPr lang="en-US" sz="1275"/>
              <a:t>Особенности интерфейса:</a:t>
            </a:r>
          </a:p>
          <a:p>
            <a:pPr marL="160735" indent="-171450">
              <a:buFont typeface="Arial" panose="020B0604020202020204" pitchFamily="34" charset="0"/>
              <a:buChar char="•"/>
            </a:pPr>
            <a:r>
              <a:rPr lang="en-US" sz="1275" i="1"/>
              <a:t>Без учебников</a:t>
            </a:r>
          </a:p>
          <a:p>
            <a:pPr marL="160735" indent="-171450">
              <a:buFont typeface="Arial" panose="020B0604020202020204" pitchFamily="34" charset="0"/>
              <a:buChar char="•"/>
            </a:pPr>
            <a:r>
              <a:rPr lang="en-US" sz="1275" i="1"/>
              <a:t>Принцип интерфейса – «ничего лишнего»</a:t>
            </a:r>
          </a:p>
        </p:txBody>
      </p:sp>
    </p:spTree>
    <p:extLst>
      <p:ext uri="{BB962C8B-B14F-4D97-AF65-F5344CB8AC3E}">
        <p14:creationId xmlns:p14="http://schemas.microsoft.com/office/powerpoint/2010/main" val="301263103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2" descr="C:\Users\KK\Pictures\Логотипы\Фирменный стиль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2051050" y="274638"/>
            <a:ext cx="6913438" cy="850106"/>
          </a:xfrm>
        </p:spPr>
        <p:txBody>
          <a:bodyPr>
            <a:normAutofit fontScale="90000"/>
          </a:bodyPr>
          <a:lstStyle/>
          <a:p>
            <a:r>
              <a:rPr kumimoji="0" lang="ru-RU" sz="3200" dirty="0">
                <a:latin typeface="Calibri" charset="0"/>
              </a:rPr>
              <a:t>Рост публикационной активности в России благодаря цифровым технологиям</a:t>
            </a:r>
          </a:p>
        </p:txBody>
      </p:sp>
      <p:pic>
        <p:nvPicPr>
          <p:cNvPr id="2" name="Содержимое 1"/>
          <p:cNvPicPr>
            <a:picLocks noGrp="1" noChangeAspect="1"/>
          </p:cNvPicPr>
          <p:nvPr>
            <p:ph idx="1"/>
          </p:nvPr>
        </p:nvPicPr>
        <p:blipFill>
          <a:blip r:embed="rId3"/>
          <a:srcRect l="-10463" r="-10463"/>
          <a:stretch>
            <a:fillRect/>
          </a:stretch>
        </p:blipFill>
        <p:spPr>
          <a:xfrm>
            <a:off x="1476375" y="1600200"/>
            <a:ext cx="7210425" cy="4525963"/>
          </a:xfrm>
        </p:spPr>
      </p:pic>
    </p:spTree>
    <p:extLst>
      <p:ext uri="{BB962C8B-B14F-4D97-AF65-F5344CB8AC3E}">
        <p14:creationId xmlns:p14="http://schemas.microsoft.com/office/powerpoint/2010/main" val="253342138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576" y="1628800"/>
            <a:ext cx="777686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latin typeface="Monaco"/>
                <a:cs typeface="Monaco"/>
              </a:rPr>
              <a:t>Возможности повышения индексов цитирования </a:t>
            </a:r>
          </a:p>
          <a:p>
            <a:pPr algn="ctr"/>
            <a:r>
              <a:rPr lang="ru-RU" sz="4400" b="1" dirty="0">
                <a:latin typeface="Monaco"/>
                <a:cs typeface="Monaco"/>
              </a:rPr>
              <a:t>в ЭБС</a:t>
            </a:r>
            <a:endParaRPr lang="ru-RU" sz="44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93167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1259632" y="548680"/>
            <a:ext cx="7200800" cy="850106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1"/>
                </a:solidFill>
                <a:latin typeface="+mj-lt"/>
                <a:ea typeface="Arial" charset="0"/>
                <a:cs typeface="Arial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r>
              <a:rPr kumimoji="0" lang="ru-RU" sz="3600" b="1" dirty="0">
                <a:latin typeface="Calibri" charset="0"/>
              </a:rPr>
              <a:t>РИНЦ в Личном кабинете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347450"/>
            <a:ext cx="4996763" cy="4118446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4863" y="3140968"/>
            <a:ext cx="5229225" cy="771525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9" name="Прямая соединительная линия 8"/>
          <p:cNvCxnSpPr>
            <a:endCxn id="4100" idx="2"/>
          </p:cNvCxnSpPr>
          <p:nvPr/>
        </p:nvCxnSpPr>
        <p:spPr>
          <a:xfrm flipV="1">
            <a:off x="3563888" y="3912493"/>
            <a:ext cx="2995588" cy="596627"/>
          </a:xfrm>
          <a:prstGeom prst="line">
            <a:avLst/>
          </a:prstGeom>
          <a:ln w="19050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4355976" y="4969737"/>
            <a:ext cx="4009700" cy="92333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Главное преимущество УБО </a:t>
            </a:r>
            <a:endParaRPr lang="en-US" b="1" dirty="0">
              <a:solidFill>
                <a:schemeClr val="bg1"/>
              </a:solidFill>
            </a:endParaRPr>
          </a:p>
          <a:p>
            <a:pPr algn="ctr"/>
            <a:r>
              <a:rPr lang="ru-RU" b="1" dirty="0">
                <a:solidFill>
                  <a:schemeClr val="bg1"/>
                </a:solidFill>
              </a:rPr>
              <a:t>– </a:t>
            </a:r>
            <a:endParaRPr lang="en-US" b="1" dirty="0">
              <a:solidFill>
                <a:schemeClr val="bg1"/>
              </a:solidFill>
            </a:endParaRPr>
          </a:p>
          <a:p>
            <a:pPr algn="ctr"/>
            <a:r>
              <a:rPr lang="ru-RU" b="1" dirty="0">
                <a:solidFill>
                  <a:schemeClr val="bg1"/>
                </a:solidFill>
              </a:rPr>
              <a:t>простота и оперативность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59476" y="1844824"/>
            <a:ext cx="1989712" cy="6463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dirty="0"/>
              <a:t>Прямой переход в</a:t>
            </a:r>
            <a:endParaRPr lang="en-US" dirty="0"/>
          </a:p>
          <a:p>
            <a:pPr algn="ctr"/>
            <a:r>
              <a:rPr lang="en-US" dirty="0"/>
              <a:t>SCINCE INDEX</a:t>
            </a:r>
            <a:r>
              <a:rPr lang="ru-RU" dirty="0"/>
              <a:t> </a:t>
            </a:r>
          </a:p>
        </p:txBody>
      </p:sp>
      <p:cxnSp>
        <p:nvCxnSpPr>
          <p:cNvPr id="14" name="Прямая со стрелкой 13"/>
          <p:cNvCxnSpPr>
            <a:stCxn id="12" idx="2"/>
            <a:endCxn id="4100" idx="0"/>
          </p:cNvCxnSpPr>
          <p:nvPr/>
        </p:nvCxnSpPr>
        <p:spPr>
          <a:xfrm flipH="1">
            <a:off x="6559476" y="2491155"/>
            <a:ext cx="994856" cy="649813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431122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838200" y="1268760"/>
            <a:ext cx="7849270" cy="637580"/>
          </a:xfrm>
        </p:spPr>
        <p:txBody>
          <a:bodyPr>
            <a:normAutofit fontScale="90000"/>
          </a:bodyPr>
          <a:lstStyle/>
          <a:p>
            <a:r>
              <a:rPr lang="ru-RU" sz="2800" b="1" dirty="0">
                <a:latin typeface="Calibri" charset="0"/>
              </a:rPr>
              <a:t>Университетская библиотека онлайн – всероссийский </a:t>
            </a:r>
            <a:r>
              <a:rPr lang="ru-RU" sz="2800" b="1" dirty="0" err="1">
                <a:latin typeface="Calibri" charset="0"/>
              </a:rPr>
              <a:t>агрегатор</a:t>
            </a:r>
            <a:r>
              <a:rPr lang="ru-RU" sz="2800" b="1" dirty="0">
                <a:latin typeface="Calibri" charset="0"/>
              </a:rPr>
              <a:t> научной и профессиональной литературы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2128838"/>
            <a:ext cx="7353300" cy="381476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2401" y="5257801"/>
            <a:ext cx="62161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Более 500 вузов = 50% вузов</a:t>
            </a:r>
          </a:p>
          <a:p>
            <a:r>
              <a:rPr lang="ru-RU" dirty="0"/>
              <a:t>Более 400 издательств = 70% научных и учебных издательств</a:t>
            </a:r>
          </a:p>
        </p:txBody>
      </p:sp>
    </p:spTree>
    <p:extLst>
      <p:ext uri="{BB962C8B-B14F-4D97-AF65-F5344CB8AC3E}">
        <p14:creationId xmlns:p14="http://schemas.microsoft.com/office/powerpoint/2010/main" val="43661473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/>
          </p:nvPr>
        </p:nvGraphicFramePr>
        <p:xfrm>
          <a:off x="4139952" y="1556792"/>
          <a:ext cx="4464496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331640" y="476672"/>
            <a:ext cx="6635750" cy="850106"/>
          </a:xfrm>
        </p:spPr>
        <p:txBody>
          <a:bodyPr/>
          <a:lstStyle/>
          <a:p>
            <a:r>
              <a:rPr kumimoji="0" lang="ru-RU" sz="3600" b="1" dirty="0">
                <a:latin typeface="Calibri" charset="0"/>
              </a:rPr>
              <a:t>Вот что дает ЭБС: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1520" y="1326778"/>
            <a:ext cx="3096344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ru-RU" dirty="0"/>
              <a:t>Чтобы воздействовать на РИНЦ, недостаточно просто интегрировать свои </a:t>
            </a:r>
          </a:p>
          <a:p>
            <a:pPr algn="ctr"/>
            <a:r>
              <a:rPr kumimoji="0" lang="ru-RU" dirty="0"/>
              <a:t>публикации в РИНЦ (публикация в РИНЦ не повышает РИНЦ!), </a:t>
            </a:r>
          </a:p>
          <a:p>
            <a:pPr algn="ctr"/>
            <a:r>
              <a:rPr kumimoji="0" lang="ru-RU" dirty="0"/>
              <a:t>необходимо создать цикл </a:t>
            </a:r>
            <a:r>
              <a:rPr kumimoji="0" lang="ru-RU" b="1" dirty="0">
                <a:solidFill>
                  <a:srgbClr val="0070C0"/>
                </a:solidFill>
              </a:rPr>
              <a:t>публикация-чтение-публикация</a:t>
            </a:r>
            <a:r>
              <a:rPr kumimoji="0" lang="ru-RU" dirty="0"/>
              <a:t>, </a:t>
            </a:r>
          </a:p>
          <a:p>
            <a:pPr algn="ctr"/>
            <a:r>
              <a:rPr kumimoji="0" lang="ru-RU" dirty="0"/>
              <a:t>полноценную среду научной коммуникации. </a:t>
            </a:r>
          </a:p>
          <a:p>
            <a:pPr algn="ctr"/>
            <a:r>
              <a:rPr kumimoji="0" lang="ru-RU" b="1" dirty="0">
                <a:solidFill>
                  <a:srgbClr val="0070C0"/>
                </a:solidFill>
              </a:rPr>
              <a:t>ЭБС должна содержать крупные контентные массивы</a:t>
            </a:r>
          </a:p>
          <a:p>
            <a:pPr algn="ctr"/>
            <a:r>
              <a:rPr kumimoji="0" lang="ru-RU" b="1" dirty="0">
                <a:solidFill>
                  <a:srgbClr val="0070C0"/>
                </a:solidFill>
              </a:rPr>
              <a:t> и критическую массу подписчиков</a:t>
            </a:r>
            <a:endParaRPr lang="ru-RU" b="1" dirty="0">
              <a:solidFill>
                <a:srgbClr val="0070C0"/>
              </a:solidFill>
            </a:endParaRPr>
          </a:p>
          <a:p>
            <a:pPr algn="ctr"/>
            <a:r>
              <a:rPr lang="en-US" sz="2000" b="1" dirty="0">
                <a:solidFill>
                  <a:srgbClr val="D31F24"/>
                </a:solidFill>
              </a:rPr>
              <a:t>&gt; 1 700 000</a:t>
            </a:r>
            <a:endParaRPr lang="ru-RU" sz="2000" b="1" dirty="0">
              <a:solidFill>
                <a:srgbClr val="D31F2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48043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Объект 2"/>
          <p:cNvSpPr>
            <a:spLocks noGrp="1"/>
          </p:cNvSpPr>
          <p:nvPr>
            <p:ph idx="1"/>
          </p:nvPr>
        </p:nvSpPr>
        <p:spPr>
          <a:xfrm>
            <a:off x="1373092" y="1556792"/>
            <a:ext cx="7210425" cy="2232248"/>
          </a:xfrm>
        </p:spPr>
        <p:txBody>
          <a:bodyPr/>
          <a:lstStyle/>
          <a:p>
            <a:pPr>
              <a:buBlip>
                <a:blip r:embed="rId2"/>
              </a:buBlip>
            </a:pPr>
            <a:r>
              <a:rPr kumimoji="0" lang="ru-RU" sz="2000" dirty="0">
                <a:latin typeface="Calibri" charset="0"/>
              </a:rPr>
              <a:t>Создаем культуру цитирования.</a:t>
            </a:r>
          </a:p>
          <a:p>
            <a:pPr>
              <a:buBlip>
                <a:blip r:embed="rId2"/>
              </a:buBlip>
            </a:pPr>
            <a:r>
              <a:rPr kumimoji="0" lang="ru-RU" sz="2000" dirty="0">
                <a:latin typeface="Calibri" charset="0"/>
              </a:rPr>
              <a:t>Облегчаем создание цитат (сервис Цитатник).</a:t>
            </a:r>
          </a:p>
          <a:p>
            <a:pPr>
              <a:buBlip>
                <a:blip r:embed="rId2"/>
              </a:buBlip>
            </a:pPr>
            <a:r>
              <a:rPr kumimoji="0" lang="ru-RU" sz="2000" dirty="0">
                <a:latin typeface="Calibri" charset="0"/>
              </a:rPr>
              <a:t>Выделяем список литературы (цитаты на иные произведения).</a:t>
            </a:r>
          </a:p>
          <a:p>
            <a:pPr>
              <a:buBlip>
                <a:blip r:embed="rId2"/>
              </a:buBlip>
            </a:pPr>
            <a:r>
              <a:rPr kumimoji="0" lang="ru-RU" sz="2000" dirty="0">
                <a:latin typeface="Calibri" charset="0"/>
              </a:rPr>
              <a:t>Передаем данные в РИНЦ.</a:t>
            </a:r>
          </a:p>
          <a:p>
            <a:pPr>
              <a:buBlip>
                <a:blip r:embed="rId2"/>
              </a:buBlip>
            </a:pPr>
            <a:r>
              <a:rPr kumimoji="0" lang="ru-RU" sz="2000" dirty="0">
                <a:latin typeface="Calibri" charset="0"/>
              </a:rPr>
              <a:t>Отражаем изменения РИНЦ в Личном кабинете ЭБС.</a:t>
            </a:r>
          </a:p>
        </p:txBody>
      </p:sp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1331640" y="476672"/>
            <a:ext cx="6635750" cy="850106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1"/>
                </a:solidFill>
                <a:latin typeface="+mj-lt"/>
                <a:ea typeface="Arial" charset="0"/>
                <a:cs typeface="Arial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r>
              <a:rPr kumimoji="0" lang="ru-RU" sz="3600" b="1" dirty="0">
                <a:latin typeface="Calibri" charset="0"/>
              </a:rPr>
              <a:t>Что мы для этого делаем?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43354" y="4177276"/>
            <a:ext cx="8012322" cy="132343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kumimoji="0" lang="ru-RU" sz="2000" b="1" dirty="0"/>
              <a:t>РИНЦ воспринимает широкий срез публикаций –</a:t>
            </a:r>
            <a:r>
              <a:rPr kumimoji="0" lang="ru-RU" sz="2000" dirty="0"/>
              <a:t> </a:t>
            </a:r>
          </a:p>
          <a:p>
            <a:pPr algn="ctr"/>
            <a:r>
              <a:rPr kumimoji="0" lang="ru-RU" sz="2000" dirty="0"/>
              <a:t>цитируемость могут поднимать учащиеся (магистерские диссертации), </a:t>
            </a:r>
          </a:p>
          <a:p>
            <a:pPr algn="ctr"/>
            <a:r>
              <a:rPr kumimoji="0" lang="ru-RU" sz="2000" dirty="0"/>
              <a:t>работы коллег, школ и т.д. – использующие единую платформу.</a:t>
            </a:r>
          </a:p>
          <a:p>
            <a:pPr algn="ctr"/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14378966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2" descr="data:image/jpeg;base64,/9j/4AAQSkZJRgABAQAAAQABAAD/2wCEAAkGBxQTEhQUEhQWFRQUFxwZFRgYGRwdHBsdGhgWGBoYGR0eHCggGR4lHR0aITEhJikrMi4uGB8zODMtNygtLi0BCgoKDg0OGxAQGy0kICQvLDU0MiwyLC8vLzQvLC8sLCwsNDQsLCwsNCwsLCwsLDEvLCwsLCwsLCwsLCwsLCwsLP/AABEIAMYA/gMBEQACEQEDEQH/xAAcAAEAAgMBAQEAAAAAAAAAAAAABQYDBAcCAQj/xABNEAACAQMABQUIEAMIAwADAQABAgMABBEFBhIhMRNBUWFxByIyUpGT0dMUFRcjJDNCU1RiZHKBkqGxo7KzFjRDc6LB0vBjdIKUwuFV/8QAGwEBAAIDAQEAAAAAAAAAAAAAAAQFAgMGAQf/xAA7EQABAwICBgcIAgMAAQUAAAABAAIDBBESIQUxQVFx0RMiYZGhsfAGFBUyQlKBweHxIzM0NSRicoLS/9oADAMBAAIRAxEAPwDuNESiJREoiURKIlESiKn39/JDeyCDbZ2wzW0pAWdQihpLNycLIo3NGSAdnJC7W2SKxaI0rFcx7cTZAOGUgq6MOKSKd6MOcGiLeoiURKIlESiKE10PwOXtT+qlEU3REoiURKIlESiKF05p8QsIYk5e6cZSFTjA4cpK3CKMeMePAAndRFH6lXJle4kaV7hiVVplGLfK7YMVsM71Q5y+/aLcTjCkVqoiURKIlESiJREoiURKIlESiJREoiURKIlEVT1o0NIS8iq1zC5DSW+1iRGUACazfI5OQYB2MgE7wVJO0RQEd0QUuBOAx97jvdnCSYOBbaSi3cm4Peh+9wfEJ2GIrnoXTgmYxSoYblBl4WOcj5yJtwljPjDhwIU7qIpiiJREoiURQeun9zl7U/qpRFOURKIlESiJRFU9Pa0fGJauiLF/ebuTfDB0qPnpvqA4BxtHgpIqsYhgR8nMVuDtC3J+F3x3Dlrt93se3HinG7dgfFnxFe9WtFSwhmnkBkcKOTj3QwqudmOFegZOXO9t3AAAeopqiJREoiURKIlESiJREoiURKIlESiJREoiURc/l7pcUGk7iyuwI40ZBFNzDaijcrL0b2OH4dOMZJFP6Z0Dtlp7UoszriRWGYbhcY2J1HHduEg74fWGVJFUjEMGPYmC252jADm7sScjlrR9/si3PijO7KjaHvYIrNoTWX4tLl0YS/3e6j+Jn6FPzUv1CcHB2TxVSK0URKIlEUHrp/c5e1P6qURTlESiJRFjnmVFZ3YKqglmY4AA4kk7gKIqNpzWBrhV2TLFayHZjEYIubw+JADgxRY4ynBI3goO+JFoWlpLJIsUccLTQYCRLvs9H/exj2Tc4OcbsZ+QDli9VrhtrbRsMk88vfHfPcSnLyHmHZvwsajAzgCi8UVqBrz7Zz3gSPYggEXJZ8NtszbTNzDOyMLzdO/cRXaiJREoiURKIlESiJREoiURKIlESiLR0lpm3tyouJ4YS2SvKSKmcYyRtEZxkeWiLR/tno76fZ//AJEX/KiLNZ60WUrrHFeW0kjeCiTRsx3Z3ANk7qIuW917ueTvNLf22ZQ+yZogO/XZRU2kA8MYUZXjxxngPF6Cqz3Ou6XLY7MM2ZrTmHF4uuPpX6nkxwJe2XcJra20jFHPDL3wyYLiIjbQniAccN2GjYYOMEbq9WKq91aOkjRSpEJbjIkiYYtL/dvKZz7HucDON+cfLA2lItzQusBgU7RlltYzsyiQE3NmeIS4XeZYscJRk4wSXXLgiu8MquoZGDKwBVlIIIO8EEbiD00Re6IoPXT+5y9qf1UoinKIlEWjpjS0VtHykzYBOyqgFndjwSNRvdjzAURUjSd1LcShZkV5EAkWzLDkbdeK3GkHG5m3ZWIZG7dtY2wRetC6NkumaSOR9mQbM9+RsyzKP8KzX/Agz8sceIyffKL1TOntP2Wh7ZVwEAB5GBPCc8SfKcs7c5ySSd5eLgWsesd5pa5UMGclsQW8eSq56B8pscXPXwG4eLJdq7lepL6NiledwZZwhkUeDGE2yBtfKPfnJ4cMcMn1eFWP+19h9OtPPxf8qLG4T+11h9OtPPxf8qJdSVjfRzIJIZElQ5w6MGU4ODggkHB3UXq2KIlESiJREoiURKIlESiJRFoab0NDdRGKdNpcgqeDKw4OjcVYcxFEUFa3PsV1gvlRlc7MF3sKFcngkwAxFLzA+C/NgnZoinb/AELBMjRyRIVbqwQRvBUjBVgd4IIIIyKIoYaQlsDs3bNLacEusZaPmC3IHN/5gMePjwiRc37puh9HXJaezkC3J3uqKeTl6ycAK31hnPP0iY3R87he3ioLtJ07DbFfgFRtUtbLnRkxMR70n32F/BbrPitjgw/UbqhuaWmzhYqc1zXtxNNwV23QGtFtpO1drmS3Ee4SwMCGQ5yu0zNxyMqyjiNxyN2/C1/VjBJ9buaj43s60rgB62nkqtprWVIXzHJJK0Qxb3mMOi5+JugR8Ii+sQDz7mG3W73CRtjJkO+3FR/iUTiWxdY7tV+Hb2dyirfXW5hdxbKkAfvjAu+MneWkty25Sc5K8M78Akk72UbWkAi53X1je0/r+1HfXPcCWmzd9s2nc4fvz1LN/a+6mGfZMnXg7BB6CFxg9VWEUFO4Xa0fn93VXPU1TXYXuP429otrCjtLaUnaJg00rA44yMflDpNezxRiM2aNmwb15TTyulALjt2ncVuLpm4HC4mHZI/praYIj9I7gtAqZh9Z7ysx14vIiFSZ3c8FOy34sWB2V6/JUWangvhDLuOwZfk7gp1PVVJGIvs0bTn+BvPo2Wquus5d5pGVpT3nsnG+JTgNFaIcqGbx8HJO/awFEB1Gy1w7IazsvubtKsm10l7FuZ1Dbbe7YPWxWXV29s7jEc/we2DbS27knlnO8zXku8SsTv2GON2TtbsanUEwGLDzW5ukqdzsOK3l+D/S2te+6UbBuRhaC4kK7gAw5LI70uQxVunZBBxjgCDUd3R4dRDvBSW9IXXuC3x5Lis0099cNJK5kkc9+7cFHNw3Ko5lH4UhgfM7CwJPURwNxPPMrtWoz6J0bCzCcGbZ99mkRg7fUQYOBngikk7uJrZLSSxDE4ZLVDWwzuwsOe7NVnXLXSW/JjUNFafN8Hl65ccF/wDGPxzwFVNUbGLq6HRP1zj8c+Xequ4UAk7IA4k4wKiC51K7cGNFzYAK7ak9ztrrZmvEMdtxSIjDy9BfnSP6vFufA4z4YMObta5qv0iJf8cQs3ftPILscEKooVFCqoAVVGAANwAA3ACpKqF7oiURKIlESiJREoiURKIlEWnpLSsMC7U0ioObJ3nsHE/gK2RwvkNmC61SzRxC7zZUnT/dAhdHijg5ZHBVuVHeEH6u8sO3FWMWi3HN5twVVNphgyjF+PrkoXVPXt7UiK6y9rnvJN7PCOZWzlpIx429l58jeNdVQGPrR5jxC2UWkxKcEmTvArq8UiSIGUq6OMgggqwI4g8CCKrlbLnen+5+kUomtkZrfOZrWMgMBztb53DrjPEZ2SDgGXBWyRNwjMduxQajR8U7w85Hbbaq1r3No+7iSK0hAaPcs+CrLv75Cpwzb9xD4IOeffUmKjdUDpJHa/z38lEm0gyld0UbNX47ufmuXTQyW8gPgsPBYcCOrpHVUJ7JaWTcd+wqwZJBWRbxu2hWTROmFl71sK/RzHs9FXVJWtm6rsnefDkqCt0c+nOJubfLjzXu4s9kd6NpOJQbip8aI8x6vJjnykgwjqi7d27tbu4dywiqcR6xs77th7Hjbx777NcPvDht53CXG5vqTL8k9fT0cDqDrde//wBth7HjYe3y1LeWggsLe0t2j/3MO0dnnrGzcXO1GykbLjGVP3hvB+UOv9q2yS4oy0izhbL87N4WiGDBK1zTdpvn+Dkdx7O5e7m84hCAF8OQ+CvV9Zury9FZyz6ww6tZOocz2d6whptReNepo1nkO3u3rRxuxhsPv2f8SX60h+QnV0bvq1Gtssc9n1O7Xbh67FMvniuOrt+lnY37nf32qQt7XBDPgsOAHgoOhR/vx7OFSo4bHE/X4DhzUGWfEMEeQOve7tPLVx1qI0vp7ikJ7X/4+mq+r0j9EXfy5q0odFfXOPxz5d6jtF6Iabf4Kc7c56cdJ66h0tG+c4jkN+/gp1ZXx0wwjN27dxXV10xopLIQtbGOVB72kW93bnblD17yX3Dr3Vumx0BxB2R9av2FrpWt0r/jwHF2c+aoqozENIQW5gPBX7vSev8AaqStr5Kl2eQ3LttEaDh0e2+t+08l6llCjJ7ABxJ6AOc1DYxz3BrRcq2qKiOnjMkhsApDV9uSmSeaJJNg5SJ96qeZjg4Ljm4gdZ3109JoZrWXkPWPgvm+lPaeSokwxDqDft7V1rRXdDt5MCYNC3Se+XyjePxApLo2Vubc/NaIdLQvyf1T4K2W9wkiho2V1PAqQR5RUBzS02cLKza5rhdpuFlrFZJREoiURKIlESiJRF8Y4BOM9QohXPdataL1crHbyQJ45XaY/iMqv4Z7at6WkgObnBx3es1SVlbUjJrC0b9f8Ln00zOxZ2LMeJYkk9pNW4aGiwFlQuc5xu43K8V6vEoiu2qkF3o+1a6BBtT3zWrHDbJ4yQEnCMeIjO5+lScnn6xjHTYYRnttv9a11FDJIyDHOctl9du39LoehtLQ3USzQOHRufnBHFWB3qw5wd4qARbIqxBBFwq1rnqKl0TNblYrrnPyJccFlA5+YON46xurfBUPhddvco9TSx1DbP8AwdoXJ9IWR2nguIykieEjcR0MpHhKeZhu/UVeskhq47Hu2hc5JFPQyXHfsPrcqjpTRLQnIyUzubnHRnoPXVNVUb4DcZjfu4q/o6+OpGE5O3b+CkdEaezhJj2P/s3pqbSaRv1Je/nzVfXaKtd8Pdy5dylrm1ySyYDHwgfBcdDD/fj28KsJIb9ZmvwPHmquKewwSahq3t4ctXA5qPaIMCpRmC8Y84kT7jZG0h7fQIZaHDCWkgbPqbwO0euxTw8tOMOAJ+r6Xf8AyGxw4czkRCW2QFLJwUfFxdvjv/3dz5taScIAuNn0t5n1ksHOa1uJxNjt+p//AOW+s9m6qJEpZm++7cT/AN5gKkhrIWlzjxJ2+tgUIukqHBjRwA1D1tJ/KrWl9MtLlVysf6t29XVVJV1zpuq3Jvnx5LoqHRzYOu/N3gOHNbOiNAlsPKMDmTnP3ugdVb6TRxd15dW7mo1dpUNuyHXv5c1MXF5jvIgCw3HxU7ccT9UfpW+u0lHSjC3N27csNEaDn0i/EcmbSVgihxkklmPhMeJ9A6hXIzzvmfjeblfUKGgho4xHELeZXraJZUXBdyAoJwN5xtMeCqOdjXsFO+Z2FgWNfpCGjZikPAb1ZdNaky2OxJKwl2xjbUEKhxkooPD73Fsc3AdPomKFgIA63b+l839oKqqqHhzz1NgGoKNq6XNpRFvaIvJ43zbM4foTJz2rvDfiK1SsjcP8lrdq3wSTMd/ivfsXVdVtLXcoAubZk/8AJuUf/SMcjtHkFUNTDCzON9+z+V0lJPO8WlZbt/jWrJUNT0oiURKIlESiKoa3a6pb5ihw83Ofkp29LdXl6KsKShMvWfkPNVlbpFsPUZm7yXPY9ZbtXLi4k2mOTvyPynvf0q4NLCW4cI9eKohW1Adixn12alN2XdGuV3SLHIOnBU+Ubv0qK/RkR+UkKZHpiZvzAHw9dykP7Z2U395s9/Tso/6nBrT7jOz/AFv8wt/xGmk/2R+RXzkNDTcGMRPW6/zZWvcVczWL939pg0dJqNu8eeS3dF6j2bOssc5mjRu+XKsCRvCsV/AkVqlr5wC1zbE8Vth0bTlwe12IDgVu65auXF2VCSosS8EORk+MSAc9A6PxrVR1MUOZBudq3V1JLUWDXAAbFWdHao6Ss5eWtTEWPxibZ5OUDmcEDB6HG8dYyDnUy00/WFw7h5rXRwVVOcJsW8dXBX7Qmm0uNpCrRTx45aF8baE8Du3Oh5nXIOOkECtVssOtGrEF9GFlBV1zyUq7njJ8U84O7KnION4rJj3MdiabFYSRtkaWuFwuP6a0HPayiG4Ta5Q4ikUEpL1Ab9l8cUPXjI31e01cyUYZMj4Fc5V6OkgdjiuR4j1vVU01qrKmXjikxzpstkfd3bx1VBqqJo68JuN3JWNFXvNmTgg77efNaGiNNGPCt30f6r2dI6qwpK50PVdm3y9blsrtGtn67MneB48+9WV40lVWB+6ynBHSAR+oq7LY52hwPAjWueD5adxYRxBzHd5FY7q5jt0Gdw+So4n/ALzmsJZoqZnkB68VnDBNVyb95Oz1sCq9zdS3MgUAsT4CKCf05+s/tVBNPJUvz/A9ea6anpoqVmX5PryVl0Tqs8Y5SSNywGc7J2VxvJ4frVpSUsUXWkILuOQVRW1k03UjaQ3gbleJrsybozspzvzt9zoH1vJ01C0hpgNvHDr38lc6D9mHTWmqhZuwb0jjCjCjArmXOLjcr6JHGyNoYwWAW/obQtxeO0dqgYr4btuRM8Ax525wo39g31Igg6QjFkFW6Q0kKdpazrP3buKuGju5bcKN8kQJ8JiWLHt70D8BurpYKqmp2YY2nmvndVSVlZKZJ3jxyV80boMram1upFmUjZXdggcwBJOSDvB5t3RUWSe8vSxixU2KmtD0MpxD15bFXbnVbRtscXE7bWM7LMAcdOFXaqW2rqpR1G+vyoDqGjhP+R3eeSxe22iIfi4OVPWhb+qay6Gtf8zrfnksen0fGOq2/wCL+axz90fZGzb2yoObaO78qgfvWTdGXze66xdpiwtGyygr/XS8lz77sA80YC/r4X61KZQwM2X4+rKFJpKof9VuHq61dEax3FvJtpIWye/VySG7c8/XxrOWljkbhI7lrgrZYnYgb777V1jVvWOK8TKd66+HGeI6x0jr/aqGopnwHPVvXTUtWyobduvaFM1GUpKIlEVK191r5AGCA++sO/YfIB5h9Y/oO0VZUNH0n+R+rzVTpGu6IdGw9by/lctJq9XNpREoiUReo0LEADJJwB0k7gKEgC5XoBJsF0TWiUWFhHaRn3yUHbI6P8Q/iTsjqz0VT0wNRUGV2oegr6scKWmELdZ9HkufwXcieA7p91iP2NWzmNdrF1Rtle35SQt+HWW7XhcS/ixb+bNajSwnW0Le2tqG6nlY73T9zI8chmIliOY5AqhhnipIUbSHnQ5BwOcA1pfo+BwsBZb49KVDTcm4/C6NqXrwl3iGcCK6A8H5EoHFoif1Q7x1jfVHPTvhdZ3fvXQ01THUNxM7toVn0jYRzxtFMgdG4qfKCOgg7wRvBGRWlSFTtN6SvdGJnAu7Vf8AFfJliHMJseGo+d4+N4x3QNjc60hI7ea0VDpWtxRgHs5LluukUd6/LxwpDM29yhOzJ1kcA31hx588asZNFjDdjs1VR6Z61pG2HiFB6ra2XejJG5E4DfGRSZKE4wGxncw3d8DvA5xVQ5rmHC4WKvGva9oc03C0bme4v52klcySN4TtwUcwHMqjmUek1sggfM7C3+lpqKmOnZiefxtK6Bqpp2LRcRMcEZkb4yZyxd+hQBwHQo/U1Zv0dFE3E9+SqYtKTTPDI47krBrLrhc36hJcRQfMpnv+gynO8fU4dOd2OcqKhpJEWrtXeaN0U5oElTa+7Z+VCVCXQLFEGlOEOE536epP+X/Rc6P0U6fryZN81yGnPaVlMDDTm79+wKzaP03PBEsMMhjjXgqBRx4kkDLEneSTk10raKAamrgXaRqXZl68zaZuG8KeY9sjemtogiGpo7gtBqZjree8rVinZXDqSHUhg3OCDkGthaCMJ1LWHuDsQOa6BrXGt7YRXiD3yMd+B0Zw4/Bt46s9NVFKTT1BhOo+grysaKqmE7dY9Fc7q4VClESiJRFnsbx4XWSNirqcgj9j0jqrF7GvbhcMlnHI6Nwc02IXZtVdYFvItoYEi7pF6D0jqPN+I5q5uqpjA+2zYuso6ptQy417QpqoylqP0/pMW1vJMd+yO9HSx3KPKRW6CIyyBgWiomEMZedi4ZcTs7M7kszEliecnjXUNaGiw1LjnvL3FztZWOvVilESiJRFYtQLHlb2PO8R5kP/AM8P9RWodfJggPbkp+jYsdQL7M/X5XnXy/5W9l6I8Rr/APPH/UWr2hjwQjtz9fheaSl6SoPZl6/Kr9S1BSiJRF4kjDYzkEEEEEgqRvDKRvUjmIrCSNsjcLhcLZFK+J2NhsV2HucaVluLTanbbeORo9vGCwUKQWxu2sHeRjOOFczPGI5CwbF19NKZYmvI1q0EVpW9fn2/jVJ7lVAVFuJgoG4KBK+ABwAFdFo8/wDpxft8yuV0mL1TgOzyCjNIWkUwG0QCODAjPZ2VlUQwzjrHPfldY0s9RTnqA23EGyz2yxooVCoHQCP+k1tiEUbQ1lrLRMZpXF7wSeC1r8e+x9SuR25QZqj9oCbMHH9LrvYtoM0hI1AJXMr6Ksaw8o+yx7wKGIHyskjBPRu4c9XWhqSOd5c/6bLj/azSU9KxkURtjvc7VKAY3DhXXAWyC+ak3zK+0RKIlEV+7mFwHW4tX3q67QHaNh/02aqdJNLS2UbP7H7V3oh4c18R1H+j+lRrqAxu6HijFT2qSDVo12JocNqpntLHFp2LFWSxSiJREoiltVtMm1uEkz3h72QdKnj+I4jsqPUwCaMt27FKo6gwSh2zbwXcFOd44GuYXYKl906OV4oY4o3cFyzbCs2NkYGcD6x8lWWjSxrnOcQOKqdLNe9jWsBOexc79pbn6PN5p/RVx08X3DvCovdZvsPcU9pbn6PN5p/RTp4vuHeE91m+w9xT2lufo83mn9FOni+4d4T3Wb7D3FPaW5+jzeaf0U6eL7h3hPdZvsPcU9pbn6PN5p/RTp4vuHeE91m+w9xV17mGjJI5ZnlidO8CrtqVzkknGRv4Cq3SUrXNaGkHPYrfRMD2Oc57SMtqqF3oq5eR3NvN3zFvin5yT0VYMmia0DEO8Krkp5nPLsBzO4rD7S3P0ebzT+isuni+4d4WHus32HuKe0tz9Hm80/op08X3DvCe6zfYe4p7S3P0ebzT+inTxfcO8J7rN9h7intLc/R5vNP6KdPF9w7wnus32HuK6P3K4mS1lV1KsLh8hgQR3sfEHeK56scHTuI9ZLqKFpbTsDhY/wAq5VGUtfn7WawlPs+QRSGMTXJLhGK4EsmTtYxgVcwSM9zwki+eX5Kop4pDXh4abXbnbsCp3JjoHkqX0bNwTpH7z3r1FFlkAXJLoAAN5JdQAOutcrGBt7DWPMLJr3uuLk5HyKsGmLKSOWPlI3jyj421K5w0ecZG/iPLVTp57XhmEg69X4V37GxPZLLjBGQ18Vr1zi+gLY0TZySSuI43ciNc7ClsZZsZwN1dDoF7WY8RA1a1wftnE974sIJyOpS/tLc/R5vNP6K6Lp4vuHeFxHus32HuKe0tz9Hm80/op08X3DvCe6zfYe4p7S3P0ebzT+inTxfcO8J7rN9h7intLc/R5vNP6KdPF9w7wnus32HuKsnc/sZ4rxC8MqKyspLRsBwyMkjA3gVDr5I3wkBwJy2hT9GRSxzguaQLHYVpa26Fm9mTmOCVlZ9oFY2IO0AxwQMHeTWylnZ0LcThe28LVW00hncWtJF9xUR7S3P0ebzT+ipHTxfcO8KL7rN9h7intLc/R5vNP6KdPF9w7wnus32HuKe0tz9Hm80/op08X3DvCe6zfYe4p7S3P0ebzT+inTxfcO8J7rN9h7intLc/R5vNP6KdPF9w7wnus32HuK7Fqm7mzg5RWV1TZIYEHvSVGQd/AA1ztUG9M7DqXVUZcYG4hY229ijtedPzWaxNEqEOWDbYJwQARjDDr8lbqKnZOSHXy3KPpCqkpw1zAM9/9qo+6RdeJB+V/WVYfC4d58OSrPjE+5vjzT3SLrxIPyv6ynwuHefDknxifc3x5p7pF14kH5X9ZT4XDvPhyT4xPub48090i68SD8r+sp8Lh3nw5J8Yn3N8eae6RdeJB+V/WU+Fw7z4ck+MT7m+PNWfUfWiW8aVZRGNhVK7AI4kg5yx6qg1tIyAAtvnvVjo+tfUFwcBluVbl7ot2rEbEG4keC/McfOVNGjISL3PhyVe7S87SRYePNePdIuvEg/K/rK9+Fw7z4cl58Yn3N8eae6RdeJB+V/WU+Fw7z4ck+MT7m+PNPdIuvEg/K/rKfC4d58OSfGJ9zfHmnukXXiQflf1lPhcO8+HJPjE+5vjzVr7nV+08M8rgBnuXJC5xuSMbsknm6ap6iMRyuYNQV5SymWFr3ayrXWlSFxLWDWiZLfSFoFj5NpbtSSG2sPNKTv2sc55qsoaRjqfpTe+fgVVS10jasQgC2XHMcVzyrVRFktJikkTjGUljYZ4ZWRWGerIrTO3Eyx228wtkTi12IbAfIq2a4axS3k0BlCDk0kC7AI8Jos5yx8UVRaYpmQBobfO+tdH7J1j6maTGBkBq4qHqiXcqX1S1gls55WiCEyRoDtgnwWfGMMOmrzQ9MyfGHXytqXFe1lY+nfHgAzB1q1+6RdeJB+V/WVd/C4d58OS5D4xPub48090i68SD8r+sp8Lh3nw5J8Yn3N8eae6RdeJB+V/WU+Fw7z4ck+MT7m+PNPdIuvEg/K/rKfC4d58OSfGJ9zfHmpjVPXO4ublInWIKQxYqrZ3KSMZcjjjmqNVUMcURcCb/jkpVFpGWeUMcBb881h1i16uILmWKNYiiEAFlYngCc4cDjms6fR8ckYc4m59bljVaTlilcxoFhx5qN90i68SD8r+srd8Lh3nw5KP8Yn3N8eae6RdeJB+V/WU+Fw7z4ck+MT7m+PNPdIuvEg/K/rKfC4d58OSfGJ9zfHmnukXXiQflf1lPhcO8+HJPjE+5vjzT3SLrxIPyv6ynwuHefDknxifc3x5roerd681tFLKFDuCSFBAxk4xkk8Mc9U9RG2OQtbqCvaWR0kTXv1lauumiTc2rooy69+navN+IyPxrZRzdFKCdWorVXQdNCWjXrC4rXSrkUoiURKIlEVq7ml3sXoU/wCKjL+O5x/KfLUDSLMUN9x/hWeiZMM9t4/lRmt1nyV5OvMXLDsfvx++PwrfSPxwtPZ5ZKNXR9HO4dt+/NRFSFFSiJREoi6l3Jf7nJ/7D/ypXNVv+93rYuu0f/zM4fsq61FUxfnbWjw77/PuP6slXlP/AMR4HzK52o/8iOLfIKsVLWSLxX76/wAwrVL8v5HmFk3bwd5FTN98an3H/dKqfaDUz8/pXfsT/tl4DzXyuaX0NfbP41vuD+Zq6P2f1yfhfP8A22+aHgVIV0q4VKIlESiK8dyu0zNNMeEabOetjn9Av61V6Uf1Gs3lXOh4+u5+4evJVHSl1ys0snjuzDsLEj9KsYmYGBu4Kqmfjkc7eStWs1rSiJREoi2tF2LTypEnhO2OzpPYBk/hWEsgjYXnYtkMRlkDBtXeLWBY0VFGFRQq9gGBXKucXEuO1doxoa0NGoLLWKyXLu6FqwYnNxEPenOZAPkMef7pPkPaKvKCrxjo3axq7Vzuk6IscZWajr7FSas1TpREoiURZrG6MUiSL4SMGH4HOKxewPaWnas4pDG8PGxXnui2azQw3sW9SoV+w71J7CSD2iqvR7zG90LvW9XOlIxJG2oZ63KgVbKjSiIozw39lNSAE6lsR2EreDFIexGP+1YGRg1kLYIZDqae5dM7lcTLayqylWFw+QQQR3sfEHhXOVhBncR6yXV0LS2nYCLH+Vc6jKWuB6yaJnZb+ZYmMQmuSXxuwssgY/hg+SreCaMUmAnPPL8qknp5TXCQNyu3P8BUurBal6hQs8aqMlpEAHSS6gDy1qmIDbnePMLOMEkgbj5FWHT2jJYJouWjaPaR9naGM4aPOPKPLVNpyVkgZgN9av8A2Ogkilkxi1wPNalc6u+WXRlu7yvsKzYjXOyCcd83HHCui0A4NL7ncuC9tGOc6LCL5Fb8kDL4SsO0EV0ocDqK4QscNYWPNerFfaIlEXRpl9r9FbJ3TXHEc4Ljf2bKDHb21TA+81d9jf1zKv3D3Sisfmd++QXOauVQJREoiURBRF1fUDVk26ctKMTSDcD8heOPvHn6Nw6aoa+q6U4G6h4rptG0XQtxv+Y+CuFVytEoi8yIGBVgCCMEHeCDxBr0Eg3C8IBFiuYa3ajtETLbAtHxZBvZOzxl/UdfGrukrw/qyZHfvXPVujCzrxC43blSas1TrestC3EvxcMjA84U48p3VqfPGz5nBb46aaT5WlTtp3Prt/CCR/ebJ/0g1FfpKEarlTGaJndrsFKJ3OlQZnulUc+FA/1M3+1aDpMuyYxSRohrc5Hqf0NHZJF7CW4EwkLAKzqeI3quyBjnPTk1EmM7ndMW2t2KdAKdrOgD8V75X5KO0pFouyfYktyWxkbmcEdRZsGt0TqucXa79LRK2ipjhczzPmtIa52KfFWX+iNf2zWz3God80niVpGkaVvyx+AXxu6VjwLVR2v/ALBK9+F73+H8rw6Z3M8f4WvL3Sp/kxRDt2j+xFZjRce1xWt2mZPpaPH+FZe51ftPDPK4AZ7lyQuQNyRjdkk83TVTURiOVzBqCuqWUywte7WVa60qQuF6xawzrFf2ysBCZbpSuyM4eWUtvxnnNWkNNGabpCM8/AqnmrJW1giB6tx4gKh1ZqOvdtKUkjZdzJJGy9qupH6itMwBZY7beYWyNxacQ2A+RVo1o05NdTQmdg2wkmzhQPCaLPDjwFUmmqdkIZgGu66H2RqpJ5ZMewDzUZVAu7UxqhrDJZzytGqNykaBtsH5LPjGCOmrvQ9M2fGHE5W1LivaysfTviLQMwdausfdMk+VboexiP3Bq4Oim7HFcoNMu2sHeso7oED/ABtmD+Kt+6isfhsjflf+v2sxpaJ3zx+R/SDWLRUnh2mx18kn7q2ae7VjdT7/AJKCsoXa2W/A/SltDaE0bPieCM4jbOSZAuV37wxwQOrdWiaeqj6jzr4fpSoKajk/yRjVx/a+awaJt9IMrLeKCowqqUYDJyTjIOTu5+YUgmkpgQWea8qaeKrIIk1cCoC67msw+LljftBX01LbpRh+ZpHr8KC/Q0g+VwPhzULean3kfGFmHShDfoDn9KksrYHfV3qJJo6oZ9N+GahZomQ4dSp6GBB8hqSHBwuFDcxzTZwskELOwVFLMxwABknso5waLnUvWsc84Wi5XT9TdShBia4AaXiq8QnWelv0H61R1lcZOpHq810VDo4RdeT5vL+VdarVbJREoiURKItFdEwq7SLDHyh37WyMk9uMitvTPIwlxstXQRglwaLqm60azaQgJBhSJOZwC4/McAdhUGrGmpaaQfMSd2r13qqq6yriPygDfr9dypt3rLdyeHcSdinZHkXAqyZSwt1NHmqh9bO/W8+Xkot2JOSST0nfW8C2pRyScyiOQQQSCDkEbiCOBHRQi+RXgJBuF0jR15FpW35CchbmMZVuc/XXpB+Uv/8AMUsjH0cmNmbT6tyXQRSR18XRvyePV+YVD0vouS2kMcq4YcDzMPGU84q2imbK3E1Uk8D4XYXhaVbFqSiLqXcl/ucn/sP/ACpXNVv+93rYuu0f/wAzOH7KutRVMX521o8O+/z7j+rJV5T/APEeB8yudqP/ACI4t8gqxUtZIvFfvr/MK1S/L+R5hZN28HeRUzffGp9x/wB0qp9oNTPz+ld+xP8Atl4DzXyuaX0NfbP41vuD+Zq6P2f1yfhfP/bb5oeBUhXSrhUoin9VNWJLt871hU9+/wD+q9Lft5AYlVVthG87uam0dE+odfU3fyUzrnrEiR+wrTAjQbMjLwOPkA8+/wAI8/lzGo6Zxd00us6ufJTK+ra1vu8Ooa+XNUerRUy2bXSMsfxcsifddh+xrB0THfMAVsZNIz5XEcCpqz14vI+MocdDqD+owf1qM+ggdstwUxmk6hu2/FXvV+/nvF+FWkYiI8JuB+7GwJPbnFVU8ccB/wAbzf1tVzTSy1Df8sYt28lM6O0JbwMzQxKjNxIH6DoHUN1RpJ5JAA43UuKniiJLGgXUhWpbkoiURKIlESiJRF5dQQQQCDxB4GgNl4RfIqraY1CtpsmMGF/qeD+K8PJip8OkZWZOzHbzVdPouGTNvVPZq7lS9K6iXUWSiiZelOP4qd+ezNWUWkIX68j2qpm0XPH8vWHZyVamhZDsupVhxDAg+Q1NDg4XCrnNc02cLJBMyMGQlWU5BG4g9Io5ocLFGuLTiabFdB0ZrFb38Yt78BZPkScAT0g/Ibq4H9KqJKaSnd0kOrd61q9hrIqpvRT5Hf61eXkoDWPUye2yygyxeMo3gfXXm7Ru7Kl09dHLkcj61KFVaNkhzbm31rVaqaq5dS7kv9zk/wDYf+VK5qt/3u9bF12j/wDmZw/ZV1qKpi/O2tHh33+fcf1ZKvKf/iPA+ZXO1H/kRxb5BVipayReK/fX+YVql+X8jzCybt4O8ipm++NT7j/ulVPtBqZ+f0rv2J/2y8B5r5XNL6Gvtn8a33B/M1dH7P65Pwvn/tt80PAqSjQsQFBJO4ADJPUBz10hIAuVwwBJsFddA6jd7y18wiiUZKE4OPrn5A6uPZVbPpDPBDmd/Lerem0ZljnyG7nuXjWbXIMnseyHJwgbJYDZJHQo+Sv6nq5/aahIPSTZleVekQW9HBk3fy3Kl1ZKoWxZWEsxxFG7n6oJx2nm/GsHyMYLuNlsjhkkNmAlWzRXc6nfBnZYh0Dvm/Q7I8p7KgS6TjbkwX8ArOHREjs5DbxKu2htU7a2wUTacfLfvj2jmX8BVZNWSy5E5bgreChhhzaLneVO1FUxKIlESiJREoiURKIlESiJREoiwXdnHKMSIrjoZQf3rJr3MN2mywfG14s4XVdvtQbSTJVWiP1G3eRsjyVMZpGZus34qDJounfqFuCr953M338lOp6A6kfqM/tUtmlR9Te5QZNDH6Hd629E2+lLPC7C3EQ+TtjI+6TgjswR1VrldST53wngtsLK2nytiHFbt1oK1vN7wy20x4nYK5Pbgxv+/ZWttRNBqcHDv/kLc+lgqfmaWu4W/g+a2dQdH+x4riHa2uTuXG1jGcpEeGTjjUOaTpZC+1rqdTw9DEI73srRWpbl+dtaPDvv8+4/qvV5T/8AEeB8yudqP/Iji3yCrFS1ki8V++v8wrVL8v5HmFk3bwd5FTF98an3H/dKqvaDUz8/pXfsV/tl4DzSuZX0NWLUHV5by4lDuUWOJCcAZOWk4E7hw6DVxoupMAeQLk2XHe09GKiSPEbAArpMMcdoCtjZySycNsgqPxkfj2Lu7KsCXTZzPAG7+B+1zzWsgFoIyTv1eJ/ShNI6vaTvTmdkjXO5C3ejsC7WT1k5qVHU0sA6lz2+rKHLSVlTnIQBu/q6z2XczX/GnJ6kUD9ST+1Yv0qfpb3rOPQzfrd3Kw2GplnFvEQc9MhLfoe9/Sob66d/1W4KdHo+nZqbfjmp2KMKMKAoHAAYFRSScypgAAsF7rxepREoiURKIlESiJREoiURKIlESiJREoiURKIlESiKuS6uziSV4b6SFZX2ygihYA7KqcF0J+SOeiL57RXv/wDpzeYt/V0ReTqbE1nLbStyjS8qWnKIH2pndywwMAgtux0Csmvc0WBWBjaTcgXVS9xaL6bP+SL/AI1I99m3+AWr3SLd4lZbTuOQpJG5upnCOr7LJHhtlg2ycLwOMGvHVcrhYnyXraaIG4Cn9bNQorxomWQ2/JBwOSRMMHKHfkc2yPKaiyjpfnzUylmdTG8Vh+AoL3IU+mz/AJIv+Nafdo9ym/Fqr7vAclYdTNSVsHlcTvMZVVTtqowFLEY2QPGNbGRtZqUWoqpJyDIb2VrrNR0oiURKIlESiJREoiURKIlESiJREoiURKIlEWhpB7kMOQSFlxvMkjqc9QWNsjHXRFq8rffNWvnpPUUROVvvmrXz0nqKInK33zVr56T1FETlb75q189J6iiJyt981a+ek9RRE5W++atfPSeooicrffNWvnpPUUROVvvmrXz0nqKInK33zVr56T1FETlb75q189J6iiJyt981a+ek9RRE5W++atfPSeooicrffNWvnpPUUROVvvmrXz0nqKInK33zVr56T1FETlb75q189J6iiJyt981a+ek9RRE5W++atfPSeooicrffNWvnpPUUROVvvmrXz0nqKIpCwaUr78savnhGxYY5t7Kpzx5qItmiJREoiURKIlESiJREoiURR2sWlBbW005/w0JHW3BV/FiB+NbImY3hu9YSOwtLlyruTa2uty1vcSM63G9Gck4kHMM8Aw3dqjpqyracYMTRqUGlnOLC7apfux6ztGEtIXKu2HlKkghR4K5HDJBJ6lHTWqhgDrvctlXMWjCFZ+5tpj2TYQsxy8Y5KQk5OU3Ak85K7J/Go1VHglIW6nfjjBVoqOt65Z3cLySP2Hycjpnls7LFc45HGcHfz+WrLR7QcVxu/ag1riMNjvUxo/UCJ4o3N1e5dFY4nPEqCcbq0uqnAkYR3LcIARrKsOruriWm3sSzycpjPKvt42c+Du3cf0FaJZjJa4A4LYyMM2lTValsXItfryRdNWqLI6qTBlQxAOZSDkA4OatKZoNO4kb/ACUCdxEzQDuXQdaNaIbJAZCWkfdFEu93PAYHMM8/7nAqDDA6U5at6lyStYM1zCHTl5Npm2W7zGVkXEIPeoHQOAQOLYIyTv5t2MCxMUbaclmfaoQkeZwHdy7XVQrFfCaIuG6O18ddKvcM7G2kcoykkqIyQqsBwBAAbd9bpq5dSgwBoGYVY2oImvsXQe6frJ7Fs9mNvfbjKRkHeFx37jsBAB6WFQaSHpJM9QUuplwMy1lR/ca0201tJDIxZ4XyCxJOw+SN53nDBv0rOuiDXhw1FYUkhc2x2LoVQVLVV7omtJsLYNGAZZW2I88BuJLkc+OjpIqTSwdK+x1BaJ5ejbdV/VrU6S9gS5v7q4dplDqiybKqrb13YxkjfgAAZrfLUCNxZG0ZLXHCXtxPJzWtrdq7No2L2VY3dwFjI243faGCQoIB3HeRuIPHjurKCVszsEjQsZmOiGJhKuupGn/ZtokzAK+SsgHDaXiR1EYPVmolRF0Ty1SIZOkYHKerQtqURKIlESiJREoiURKIlEXNu7VfvyEVtGrMZW232QT3qeCDjpYg/wDxU+gaMRcdih1hOENCxa0aiFdG27QDFzZoGJXi2/bkAxzh8sv4jnrKGqvKcWpy8lg/xjDrCx9zjV5rtptIXo2mn2kjBGNxGw7gcwx3g6geqlVKIwIo9iU8ZfeR+1YO5M0lreXVlIGwSdkkEAtESpI+8u/sWsq3C9jZB6uvKW7HFhXWarFOXKe7pCzew9lWbHLZwCfmeirLRxAxX7P2oNa0nDbtXStDD4PD/lJ/KKr3/MVMbqC3KxWSURcc7ollPLpmIWyF5VjiZd24FXc7THgFBxxq1pXMbTnGcs1X1DXOmGHWr1qvqeIHNxcv7IvH3tK3Bfqxj5IHDP7DdUOaoxDC0Wbu5qVHDh6zsyqNpOBv7SBtltnlYt+Dj4iPn4VMaR7pbj5qM5p95v61LsVVSnqt90TSTQWExQEvIOTTGc5fcSMdC7R/CpFMwOlF9S1TuLWGyp2qeown0O6uNmadjLGSN6lMrGD1EbWeqQ1KmqsM9xqGXNRoqfFDY6yo7ULQc95do94G5PR4EQVh8pCdlOvZ4k9SjnrZUysjZZmt2awgY577v+lbWjImsNPOoVuRuGIzg4xLh16t0ne9maweRLTA7R+v4WTQY5zuK65VYp6qHdN1Ze9tlEODLC22indtDBDJnmJ3EdmOfNSqSYRP62oqPUxGRmWtQWq2va2tvHbX8M8MkChA3JkhlXcvWDjdzg4znfit01KXuL4yCCtcU+FuF4tZa2t+s8mkovYlhbTurkbcjJsrgEMACdw3gZLEcOG+soIWwuxyOCxmkdKMDAVd9SNAGytEhYhnyWkI4bTcQOoDAzz4zUSol6WQuUmGPo2Bqnq0LalESiJREoiURKIlESiJRFo3/sjaHI8js438ptZz1bPNiiLV+HfZf4npoiYvvsvkkoifDvsv8T00RPh32X+J6aInw77L/E9NET4d9l/iemiJ8O+y/wAT00RPh32X+J6aImL77L5JKInw77L/ABPTRE+HfZf4npoifDvsv8T00RPh32X+J6aInw77L/E9NETF99l8klET4d9l/iemiJ8O+y/xPTRE+HfZf4npoiEXv2XySURMX32XySURSFjyuz79sbWf8POMc3hb88aItiiJREoiURKIlESiJREoiURKIlEVVuNamiW/EyKJbTvowM4kRx7yRz5LZQgcCKkiDEWYTkfDetJltivs9BSGmNKS29g9wyLy0cO2yb9nawCV6cZyK1sYHyBo1ErNziGXK1p9aF5aziiaKT2QzCTZcEpiJnyAD0jG+shCcLibi3NY9ILgDatzTGlmhntIgoIuJGRic5AWNnyPxGKxYwOa47uayc6xA3rW0LrMLm7uIY197hRSJPHYs6sV5igK4zzkGspIcDA46yvGSYnEDYorWfW6W3uJo19jBYYFlxM5VpCS/eR44t3u7cd5FbIqcPaDnmbZbFhJNhJ1ZKzSX7exTPsFW5HlNhuKnY2thusHcaj4evhvtW3F1bqF1V03c3XJuxtOTZA7rG7GVdpcqCuMA5wDnrrdNExlxnfwWuORz7HJZ9PaXuEuYLe2WEtLHI5MpYAcmU3DZzx2uisY42Fhc6+VtS9e5wcA1beq+mfZVuJWUIwZ0cBtpcxsUJVudTjOaxljwOwrJjsQuo7Qumru72Z4Y4VtGfC8oX5V0DbLSAAbK8CQp49IrOSNkfVcTi8OCwY9z8xqW/rJpdrf2NsqG5e6jgbOdwk2ssMc4xWEUYfivsBKykfht2my17bWdZNIG0jXKpE7PJvwXV0XYXmOzkhj07uY1kYS2LGd68Et34QsWuGl7q1RpokgaFdgHbLh9p3CcwxjeOfpr2CNkhwkm68le5guBkpnRRuNk+yREGz3vJFiMYHHaAOc5rU/Dfq3/K2NxfUq1ojWS5uJXVPYahZ5I9hpH5UrG5BYKBx2QT+Fb3wsYLm+ocM1qbI5xsLKxaZe4Cg2whJGdrlSwGMc2yDvzWhmC/Wv+Ftdi+lRmp+lbq6ijnmWBYpU2lCFy4OdwbIxjGeB6K2TsYwlovcLCNznC5VjrQtqURKIlESiJREoiURKIlESiJREoiURVCfQrXl+s0qosVqSqhWYtKQwdOUBUKFVhtAd9vqUJBHHhGs+HDitJZifc7FK652jS2NzGpAZ4yBnhk9OAa1QODZGk71nILtIUXc6uxpcaPkhihj5N3MhVApYGFl+Su/ec762CYlrw4k35rDowC0gLPrhoZrqWzVZDGFd2dlOG2eTKsqnmJDYzzZJ4ivIJAwONr/2vZGYiAsuitGclfTMgVYvY8MaKObYMm7GMAYIxvrx78UYB13P6XrW2cVCayWUns2Zlht5hPbpEomYjZIMnfYEbZHfDgRwrbE4dGBcixvl/a1vBxHIG6sVvot4tHex2fbdLcxlznedgjtx/tWkvDpcVtq2YbMt2KB1FZ4uShNtbpiMI8sbHbfYXiRyQzkjnbnrdUWdd2I8PRWuG7bCw9fhb2smr6XV7bGZVeFIpQykkEkmPZIxzbjz1hFKWRuw67hZPjD3C6slrZxxxiKNFSNRgKowAOoCo5cSbnWtoAAsFTNBy3Vk0ej1WGRVb3uVnZTyRfaIZRGRthSQMHHCpcmCS8uY5960MxM6ildeNFvcLaxxvybeykbb512I5WJXd4W7dnnrXTvDC4kXy5LKZpdYDevFnoQQ6QhMQVYY7NogMnayZVbJ3b87ySTkk0dLiiIOsm/ggZZ4tqstnXmyaazeNCAS0Z35x3sqMeAPMKxp3Br7nt8l7M3Ey3DzU/WlbVzrQSPbzuPY1s7NdSMJixEirJIdw95O8KSMbXPip0hD2/MdQy2ZflRWjC7UNfrYuhSjKnsNQQpShtSbNobC2jfBZIwDjhxPDIFbp3B0hIWEYs0BTlaVmlESiJREoiURKIv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2411760" y="2780928"/>
            <a:ext cx="51125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/>
              <a:t>Работа со студентами</a:t>
            </a:r>
          </a:p>
        </p:txBody>
      </p:sp>
    </p:spTree>
    <p:extLst>
      <p:ext uri="{BB962C8B-B14F-4D97-AF65-F5344CB8AC3E}">
        <p14:creationId xmlns:p14="http://schemas.microsoft.com/office/powerpoint/2010/main" val="18819747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2051050" y="274638"/>
            <a:ext cx="6635750" cy="850106"/>
          </a:xfrm>
        </p:spPr>
        <p:txBody>
          <a:bodyPr/>
          <a:lstStyle/>
          <a:p>
            <a:r>
              <a:rPr kumimoji="0" lang="ru-RU" sz="3200" dirty="0">
                <a:latin typeface="Calibri" charset="0"/>
              </a:rPr>
              <a:t>ВКР как научная публикация</a:t>
            </a:r>
          </a:p>
        </p:txBody>
      </p:sp>
      <p:sp>
        <p:nvSpPr>
          <p:cNvPr id="3075" name="Объект 2"/>
          <p:cNvSpPr>
            <a:spLocks noGrp="1"/>
          </p:cNvSpPr>
          <p:nvPr>
            <p:ph idx="1"/>
          </p:nvPr>
        </p:nvSpPr>
        <p:spPr>
          <a:xfrm>
            <a:off x="467544" y="1556792"/>
            <a:ext cx="7058334" cy="1872207"/>
          </a:xfrm>
        </p:spPr>
        <p:txBody>
          <a:bodyPr/>
          <a:lstStyle/>
          <a:p>
            <a:pPr marL="0" indent="0">
              <a:buNone/>
            </a:pPr>
            <a:r>
              <a:rPr kumimoji="0" lang="ru-RU" sz="2800" b="1" dirty="0">
                <a:latin typeface="Calibri" charset="0"/>
              </a:rPr>
              <a:t>Студент имеет право опубликовать ВКР как научную работу:</a:t>
            </a:r>
          </a:p>
          <a:p>
            <a:pPr marL="914400" lvl="1" indent="-514350">
              <a:buFont typeface="+mj-lt"/>
              <a:buAutoNum type="arabicParenR"/>
            </a:pPr>
            <a:r>
              <a:rPr kumimoji="0" lang="ru-RU" sz="1800" dirty="0">
                <a:latin typeface="Calibri" charset="0"/>
              </a:rPr>
              <a:t>Если студент желает, он может опубликовать свою ВКР в открытом доступе. </a:t>
            </a:r>
          </a:p>
          <a:p>
            <a:pPr marL="914400" lvl="1" indent="-514350">
              <a:buFont typeface="+mj-lt"/>
              <a:buAutoNum type="arabicParenR"/>
            </a:pPr>
            <a:r>
              <a:rPr kumimoji="0" lang="ru-RU" sz="1800" dirty="0">
                <a:latin typeface="Calibri" charset="0"/>
              </a:rPr>
              <a:t>Выпускная работа проходит издательскую обработку и становится НАУЧНОЙ ПУБЛИКАЦИЕЙ. </a:t>
            </a:r>
          </a:p>
          <a:p>
            <a:pPr marL="914400" lvl="1" indent="-514350">
              <a:buFont typeface="+mj-lt"/>
              <a:buAutoNum type="arabicParenR"/>
            </a:pPr>
            <a:r>
              <a:rPr lang="ru-RU" sz="1800" dirty="0"/>
              <a:t>Работы размещаются на основе открытой лицензии </a:t>
            </a:r>
            <a:r>
              <a:rPr lang="ru-RU" sz="1800" dirty="0" err="1"/>
              <a:t>Creative</a:t>
            </a:r>
            <a:r>
              <a:rPr lang="ru-RU" sz="1800" dirty="0"/>
              <a:t> </a:t>
            </a:r>
            <a:r>
              <a:rPr lang="ru-RU" sz="1800" dirty="0" err="1"/>
              <a:t>Commons</a:t>
            </a:r>
            <a:r>
              <a:rPr lang="ru-RU" sz="1800" dirty="0"/>
              <a:t> (право на свободные </a:t>
            </a:r>
            <a:r>
              <a:rPr lang="ru-RU" sz="1800" dirty="0" err="1"/>
              <a:t>републикации</a:t>
            </a:r>
            <a:r>
              <a:rPr lang="ru-RU" sz="1800" dirty="0"/>
              <a:t> и репосты работ с сохранением авторских прав).</a:t>
            </a:r>
            <a:endParaRPr kumimoji="0" lang="ru-RU" sz="1800" dirty="0">
              <a:latin typeface="Calibri" charset="0"/>
            </a:endParaRPr>
          </a:p>
          <a:p>
            <a:pPr marL="914400" lvl="1" indent="-514350">
              <a:buFont typeface="+mj-lt"/>
              <a:buAutoNum type="arabicParenR"/>
            </a:pPr>
            <a:r>
              <a:rPr kumimoji="0" lang="ru-RU" sz="1800" dirty="0">
                <a:solidFill>
                  <a:srgbClr val="0070C0"/>
                </a:solidFill>
                <a:latin typeface="Calibri" charset="0"/>
              </a:rPr>
              <a:t>ВКР присваивается бесплатный номер </a:t>
            </a:r>
            <a:r>
              <a:rPr kumimoji="0" lang="en-US" sz="1800" dirty="0">
                <a:solidFill>
                  <a:srgbClr val="0070C0"/>
                </a:solidFill>
                <a:latin typeface="Calibri" charset="0"/>
              </a:rPr>
              <a:t>DOI</a:t>
            </a:r>
            <a:r>
              <a:rPr kumimoji="0" lang="ru-RU" sz="1800" dirty="0">
                <a:latin typeface="Calibri" charset="0"/>
              </a:rPr>
              <a:t>, она размещается в открытом доступе и может быть размещена в портфолио студента.</a:t>
            </a:r>
          </a:p>
          <a:p>
            <a:pPr marL="914400" lvl="1" indent="-514350">
              <a:buFont typeface="+mj-lt"/>
              <a:buAutoNum type="arabicParenR"/>
            </a:pPr>
            <a:r>
              <a:rPr kumimoji="0" lang="ru-RU" sz="1800" dirty="0">
                <a:latin typeface="Calibri" charset="0"/>
              </a:rPr>
              <a:t>Работа получает инструменты оценки и рецензирования со стороны научного сообщества.</a:t>
            </a:r>
          </a:p>
          <a:p>
            <a:pPr marL="400050" lvl="1" indent="0">
              <a:buNone/>
            </a:pPr>
            <a:r>
              <a:rPr kumimoji="0" lang="ru-RU" sz="1800" dirty="0">
                <a:solidFill>
                  <a:srgbClr val="0070C0"/>
                </a:solidFill>
                <a:latin typeface="Calibri" charset="0"/>
              </a:rPr>
              <a:t>! Самое главное: В случае размещения ВКР в открытом доступе сервис становится для вуза бесплатным.</a:t>
            </a:r>
          </a:p>
        </p:txBody>
      </p:sp>
    </p:spTree>
    <p:extLst>
      <p:ext uri="{BB962C8B-B14F-4D97-AF65-F5344CB8AC3E}">
        <p14:creationId xmlns:p14="http://schemas.microsoft.com/office/powerpoint/2010/main" val="318777547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4" descr="prezentacia_ubo_02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866056" y="274638"/>
            <a:ext cx="6820744" cy="969326"/>
          </a:xfrm>
        </p:spPr>
        <p:txBody>
          <a:bodyPr>
            <a:normAutofit/>
          </a:bodyPr>
          <a:lstStyle/>
          <a:p>
            <a:r>
              <a:rPr lang="ru-RU" sz="3200" b="1" dirty="0"/>
              <a:t>Раздел «Студенческая наука»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62844" y="4820361"/>
            <a:ext cx="8590656" cy="2037639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ru-RU" dirty="0"/>
              <a:t>После заполнения информации публикации появляются в специальном разделе.</a:t>
            </a:r>
          </a:p>
          <a:p>
            <a:pPr marL="0" indent="0">
              <a:buNone/>
            </a:pPr>
            <a:r>
              <a:rPr lang="ru-RU" dirty="0"/>
              <a:t>Дополнительные опции –  </a:t>
            </a:r>
          </a:p>
          <a:p>
            <a:pPr marL="0" indent="0">
              <a:buNone/>
            </a:pPr>
            <a:r>
              <a:rPr lang="ru-RU" dirty="0"/>
              <a:t>1) интегрированная проверка на </a:t>
            </a:r>
            <a:r>
              <a:rPr lang="ru-RU" dirty="0" err="1"/>
              <a:t>Антиплагиат</a:t>
            </a:r>
            <a:r>
              <a:rPr lang="ru-RU" dirty="0"/>
              <a:t> (опционально);</a:t>
            </a:r>
          </a:p>
          <a:p>
            <a:pPr marL="0" indent="0">
              <a:buNone/>
            </a:pPr>
            <a:r>
              <a:rPr lang="ru-RU" dirty="0"/>
              <a:t>2) Внешнее рецензирование и оценка;</a:t>
            </a:r>
          </a:p>
          <a:p>
            <a:pPr marL="0" indent="0">
              <a:buNone/>
            </a:pPr>
            <a:r>
              <a:rPr lang="ru-RU" dirty="0"/>
              <a:t>3) Организованно сдавать работу на проверку преподавателю/кафедре;</a:t>
            </a:r>
          </a:p>
          <a:p>
            <a:pPr marL="0" indent="0">
              <a:buNone/>
            </a:pPr>
            <a:r>
              <a:rPr lang="ru-RU" dirty="0"/>
              <a:t>4) Напечатать работу по технологии </a:t>
            </a:r>
            <a:r>
              <a:rPr lang="ru-RU" dirty="0" err="1"/>
              <a:t>Принт</a:t>
            </a:r>
            <a:r>
              <a:rPr lang="ru-RU" dirty="0"/>
              <a:t>-он-</a:t>
            </a:r>
            <a:r>
              <a:rPr lang="ru-RU" dirty="0" err="1"/>
              <a:t>деманд</a:t>
            </a:r>
            <a:r>
              <a:rPr lang="ru-RU" dirty="0"/>
              <a:t>. </a:t>
            </a:r>
          </a:p>
          <a:p>
            <a:pPr marL="0" indent="0">
              <a:buNone/>
            </a:pPr>
            <a:r>
              <a:rPr lang="ru-RU" dirty="0"/>
              <a:t>5) Получить гонорар за использование работы.</a:t>
            </a:r>
          </a:p>
          <a:p>
            <a:endParaRPr lang="ru-RU" dirty="0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3200" y="1565214"/>
            <a:ext cx="6502400" cy="31596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5080718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4" descr="prezentacia_ubo_02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866056" y="274638"/>
            <a:ext cx="6820744" cy="969326"/>
          </a:xfrm>
        </p:spPr>
        <p:txBody>
          <a:bodyPr>
            <a:normAutofit/>
          </a:bodyPr>
          <a:lstStyle/>
          <a:p>
            <a:r>
              <a:rPr lang="ru-RU" sz="3200" b="1" dirty="0"/>
              <a:t>Опубликованная работа</a:t>
            </a:r>
          </a:p>
        </p:txBody>
      </p:sp>
      <p:pic>
        <p:nvPicPr>
          <p:cNvPr id="4" name="Содержимое 3"/>
          <p:cNvPicPr>
            <a:picLocks noGrp="1" noChangeAspect="1"/>
          </p:cNvPicPr>
          <p:nvPr>
            <p:ph idx="1"/>
          </p:nvPr>
        </p:nvPicPr>
        <p:blipFill>
          <a:blip r:embed="rId3"/>
          <a:srcRect l="-24688" r="-24688"/>
          <a:stretch>
            <a:fillRect/>
          </a:stretch>
        </p:blipFill>
        <p:spPr>
          <a:xfrm>
            <a:off x="457200" y="1600201"/>
            <a:ext cx="8229600" cy="3911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Выноска 1 5"/>
          <p:cNvSpPr/>
          <p:nvPr/>
        </p:nvSpPr>
        <p:spPr>
          <a:xfrm>
            <a:off x="5118100" y="2322008"/>
            <a:ext cx="2489200" cy="736176"/>
          </a:xfrm>
          <a:prstGeom prst="borderCallout1">
            <a:avLst/>
          </a:prstGeom>
          <a:solidFill>
            <a:srgbClr val="C0504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Поставить оценку, написать </a:t>
            </a:r>
            <a:r>
              <a:rPr lang="ru-RU" dirty="0" err="1"/>
              <a:t>рецению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457200" y="5730180"/>
            <a:ext cx="8229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ОЦЕНКА: Возможность оценки позволяет объективно оценить ценность своей работы. </a:t>
            </a:r>
          </a:p>
          <a:p>
            <a:r>
              <a:rPr lang="ru-RU" dirty="0"/>
              <a:t>ДИСТРИБУЦИЯ: Внешняя публикация на других научных ресурсах.</a:t>
            </a:r>
          </a:p>
        </p:txBody>
      </p:sp>
    </p:spTree>
    <p:extLst>
      <p:ext uri="{BB962C8B-B14F-4D97-AF65-F5344CB8AC3E}">
        <p14:creationId xmlns:p14="http://schemas.microsoft.com/office/powerpoint/2010/main" val="412879856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1809CB-7380-46F3-8ED3-F00EDD17D2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ВКР-Репозиторий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E99E1B8C-B034-4C0C-A61C-5DB41FE4A8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772053"/>
            <a:ext cx="8229600" cy="331389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5DCD6EE-90D4-4682-8D5F-A7FB6D950EE4}"/>
              </a:ext>
            </a:extLst>
          </p:cNvPr>
          <p:cNvSpPr txBox="1"/>
          <p:nvPr/>
        </p:nvSpPr>
        <p:spPr>
          <a:xfrm>
            <a:off x="457200" y="5157192"/>
            <a:ext cx="83632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У вуза есть возможность воспользоваться сервисом ВКР-Репозиторий. Плюсы:</a:t>
            </a:r>
          </a:p>
          <a:p>
            <a:pPr marL="342900" indent="-342900">
              <a:buAutoNum type="arabicPeriod"/>
            </a:pPr>
            <a:r>
              <a:rPr lang="ru-RU" dirty="0"/>
              <a:t>Возможность организовывать процесс на уровне кафедры, факультета, вуза.</a:t>
            </a:r>
          </a:p>
          <a:p>
            <a:pPr marL="342900" indent="-342900">
              <a:buAutoNum type="arabicPeriod"/>
            </a:pPr>
            <a:r>
              <a:rPr lang="ru-RU" dirty="0"/>
              <a:t>При реализации по пути самостоятельной студенческой публикации этот сервис бесплатен.</a:t>
            </a:r>
          </a:p>
        </p:txBody>
      </p:sp>
    </p:spTree>
    <p:extLst>
      <p:ext uri="{BB962C8B-B14F-4D97-AF65-F5344CB8AC3E}">
        <p14:creationId xmlns:p14="http://schemas.microsoft.com/office/powerpoint/2010/main" val="244637520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2051050" y="274638"/>
            <a:ext cx="6635750" cy="850106"/>
          </a:xfrm>
        </p:spPr>
        <p:txBody>
          <a:bodyPr/>
          <a:lstStyle/>
          <a:p>
            <a:r>
              <a:rPr kumimoji="0" lang="ru-RU" sz="3200" dirty="0">
                <a:latin typeface="Calibri" charset="0"/>
              </a:rPr>
              <a:t>Интеграция ЭБС и </a:t>
            </a:r>
            <a:r>
              <a:rPr kumimoji="0" lang="ru-RU" sz="3200" dirty="0" err="1">
                <a:latin typeface="Calibri" charset="0"/>
              </a:rPr>
              <a:t>Антиплагиат</a:t>
            </a:r>
            <a:endParaRPr kumimoji="0" lang="ru-RU" sz="3200" dirty="0">
              <a:latin typeface="Calibri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012876"/>
            <a:ext cx="4517510" cy="25820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3847" y="3869845"/>
            <a:ext cx="5292080" cy="2303901"/>
          </a:xfrm>
          <a:prstGeom prst="rect">
            <a:avLst/>
          </a:prstGeom>
        </p:spPr>
      </p:pic>
      <p:sp>
        <p:nvSpPr>
          <p:cNvPr id="5" name="Выноска 1 4"/>
          <p:cNvSpPr/>
          <p:nvPr/>
        </p:nvSpPr>
        <p:spPr>
          <a:xfrm>
            <a:off x="5724127" y="1268760"/>
            <a:ext cx="1531161" cy="648072"/>
          </a:xfrm>
          <a:prstGeom prst="borderCallout1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1. Загрузить и проверить</a:t>
            </a:r>
          </a:p>
        </p:txBody>
      </p:sp>
      <p:sp>
        <p:nvSpPr>
          <p:cNvPr id="8" name="Выноска 1 7"/>
          <p:cNvSpPr/>
          <p:nvPr/>
        </p:nvSpPr>
        <p:spPr>
          <a:xfrm>
            <a:off x="755575" y="3536834"/>
            <a:ext cx="1656185" cy="864096"/>
          </a:xfrm>
          <a:prstGeom prst="borderCallout1">
            <a:avLst>
              <a:gd name="adj1" fmla="val 33867"/>
              <a:gd name="adj2" fmla="val 109102"/>
              <a:gd name="adj3" fmla="val 149607"/>
              <a:gd name="adj4" fmla="val 150620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2. Работа перемещается в ЭБС</a:t>
            </a:r>
          </a:p>
        </p:txBody>
      </p:sp>
      <p:sp>
        <p:nvSpPr>
          <p:cNvPr id="9" name="Выноска 1 8"/>
          <p:cNvSpPr/>
          <p:nvPr/>
        </p:nvSpPr>
        <p:spPr>
          <a:xfrm>
            <a:off x="539552" y="4616954"/>
            <a:ext cx="2160240" cy="1224136"/>
          </a:xfrm>
          <a:prstGeom prst="borderCallout1">
            <a:avLst>
              <a:gd name="adj1" fmla="val 35242"/>
              <a:gd name="adj2" fmla="val 106392"/>
              <a:gd name="adj3" fmla="val 75486"/>
              <a:gd name="adj4" fmla="val 12738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3. ЭБС сообщает о приемке работы и выдает Сертификат</a:t>
            </a:r>
          </a:p>
        </p:txBody>
      </p:sp>
    </p:spTree>
    <p:extLst>
      <p:ext uri="{BB962C8B-B14F-4D97-AF65-F5344CB8AC3E}">
        <p14:creationId xmlns:p14="http://schemas.microsoft.com/office/powerpoint/2010/main" val="255345954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00321" y="987109"/>
            <a:ext cx="6642738" cy="756084"/>
          </a:xfrm>
        </p:spPr>
        <p:txBody>
          <a:bodyPr>
            <a:noAutofit/>
          </a:bodyPr>
          <a:lstStyle/>
          <a:p>
            <a:r>
              <a:rPr lang="en-US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III </a:t>
            </a:r>
            <a:r>
              <a:rPr lang="ru-RU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Конкурс на лучшую студенческую работу «</a:t>
            </a:r>
            <a:r>
              <a:rPr lang="en-US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BE FIRST!</a:t>
            </a:r>
            <a:r>
              <a:rPr lang="ru-RU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» 2018 </a:t>
            </a:r>
            <a:endParaRPr lang="ru-RU" sz="27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17136" y="2469233"/>
            <a:ext cx="8427563" cy="3984103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Организаторы: </a:t>
            </a:r>
          </a:p>
          <a:p>
            <a:pPr marL="0" indent="0">
              <a:buNone/>
            </a:pPr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ЭБС «Университетская библиотека онлайн», ЗАО «Антиплагиат», журнал «Университетская книга» </a:t>
            </a:r>
          </a:p>
          <a:p>
            <a:pPr marL="0" indent="0" algn="ctr">
              <a:buNone/>
            </a:pPr>
            <a:r>
              <a:rPr lang="ru-RU" b="1" dirty="0">
                <a:solidFill>
                  <a:srgbClr val="D31F24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Третий Всероссийский конкурс </a:t>
            </a:r>
          </a:p>
          <a:p>
            <a:pPr marL="0" indent="0" algn="ctr">
              <a:buNone/>
            </a:pPr>
            <a:r>
              <a:rPr lang="ru-RU" b="1" dirty="0">
                <a:solidFill>
                  <a:srgbClr val="D31F24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на лучшую дипломную работу года «</a:t>
            </a:r>
            <a:r>
              <a:rPr lang="en-US" b="1" dirty="0">
                <a:solidFill>
                  <a:srgbClr val="D31F24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Be FIRST!</a:t>
            </a:r>
            <a:r>
              <a:rPr lang="ru-RU" b="1" dirty="0">
                <a:solidFill>
                  <a:srgbClr val="D31F24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"</a:t>
            </a:r>
          </a:p>
          <a:p>
            <a:pPr marL="0" indent="0">
              <a:buNone/>
            </a:pPr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Церемония вручения наград на 13 ММКВЯ в Москве, 7 сентября 2018</a:t>
            </a:r>
          </a:p>
          <a:p>
            <a:pPr marL="0" indent="0">
              <a:buNone/>
            </a:pPr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В конкурсе приняли участие более 700 вузов, представлено 1200 работ.</a:t>
            </a:r>
          </a:p>
          <a:p>
            <a:pPr marL="0" indent="0">
              <a:buNone/>
            </a:pPr>
            <a:r>
              <a:rPr lang="ru-RU" b="1" dirty="0">
                <a:latin typeface="Cambria Math" panose="02040503050406030204" pitchFamily="18" charset="0"/>
                <a:ea typeface="Cambria Math" panose="02040503050406030204" pitchFamily="18" charset="0"/>
              </a:rPr>
              <a:t>36</a:t>
            </a:r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 победителей Конкурса по 12 дисциплинам были награждены на Церемонии награждения путевками на отдых, техникой, книгами и грамотами. </a:t>
            </a:r>
          </a:p>
          <a:p>
            <a:pPr marL="0" indent="0">
              <a:buNone/>
            </a:pPr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Каждый получил монографическое издание своей работы!</a:t>
            </a:r>
          </a:p>
          <a:p>
            <a:pPr marL="0" indent="0">
              <a:buNone/>
            </a:pPr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Председатель жюри: </a:t>
            </a:r>
            <a:r>
              <a:rPr lang="ru-RU" b="1" dirty="0">
                <a:latin typeface="Cambria Math" panose="02040503050406030204" pitchFamily="18" charset="0"/>
                <a:ea typeface="Cambria Math" panose="02040503050406030204" pitchFamily="18" charset="0"/>
              </a:rPr>
              <a:t>А.Л. Семенов, Академик РАН и РАЕ</a:t>
            </a:r>
          </a:p>
          <a:p>
            <a:r>
              <a:rPr lang="ru-RU" b="1" i="1" dirty="0"/>
              <a:t>Приз зрительских симпатий: </a:t>
            </a:r>
            <a:r>
              <a:rPr lang="ru-RU" dirty="0"/>
              <a:t>Аникеева Анастасия Александровна с дипломной работой «Учет и анализ налогообложения в торговой организации на примере ООО «Мастер </a:t>
            </a:r>
            <a:r>
              <a:rPr lang="ru-RU" dirty="0" err="1"/>
              <a:t>Плиткин</a:t>
            </a:r>
            <a:r>
              <a:rPr lang="ru-RU" dirty="0"/>
              <a:t>» (Костромской государственный университет).</a:t>
            </a:r>
          </a:p>
          <a:p>
            <a:r>
              <a:rPr lang="ru-RU" b="1" i="1" dirty="0"/>
              <a:t>ГРАН-ПРИ: </a:t>
            </a:r>
            <a:r>
              <a:rPr lang="ru-RU" dirty="0"/>
              <a:t>Королёва Оксана Игоревна, студентка Тверского государственного университета за работу «Городские общественные банки в Российской империи в первой половине XIX века».</a:t>
            </a:r>
          </a:p>
          <a:p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3F83B2E-E391-4637-9453-4097EB35FC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" y="987109"/>
            <a:ext cx="14097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23565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EF1356-EB84-436A-AB64-1369A65139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03965"/>
            <a:ext cx="8229600" cy="1143000"/>
          </a:xfrm>
        </p:spPr>
        <p:txBody>
          <a:bodyPr/>
          <a:lstStyle/>
          <a:p>
            <a:r>
              <a:rPr lang="ru-RU" dirty="0"/>
              <a:t>Конкурс на лучшую монографию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3574E946-10B0-40B3-9C32-B90499F6E8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386" y="2448306"/>
            <a:ext cx="7543800" cy="2233870"/>
          </a:xfrm>
        </p:spPr>
        <p:txBody>
          <a:bodyPr>
            <a:normAutofit fontScale="47500" lnSpcReduction="20000"/>
          </a:bodyPr>
          <a:lstStyle/>
          <a:p>
            <a:r>
              <a:rPr lang="ru-RU" dirty="0"/>
              <a:t>С 1 ноября </a:t>
            </a:r>
            <a:r>
              <a:rPr lang="en-US" dirty="0"/>
              <a:t>2018 </a:t>
            </a:r>
            <a:r>
              <a:rPr lang="ru-RU" dirty="0"/>
              <a:t>г. по 1 апреля 2019 г. состоится Конкурс на лучшую монографию.</a:t>
            </a:r>
          </a:p>
          <a:p>
            <a:r>
              <a:rPr lang="ru-RU" dirty="0"/>
              <a:t>Монографии принимаются по всем университетским специальностям. </a:t>
            </a:r>
          </a:p>
          <a:p>
            <a:r>
              <a:rPr lang="ru-RU" dirty="0"/>
              <a:t>В конкурсе могут принять участие ученые и преподаватели любой из научных и образовательных организаций РФ. На конкурс могут быть поданы работы (рукописи), созданные не ранее 5 лет, не выходившие в иных издательствах. </a:t>
            </a:r>
          </a:p>
          <a:p>
            <a:r>
              <a:rPr lang="ru-RU" dirty="0"/>
              <a:t>Требования к монографиям: ценность научного содержания, качество подачи и оформления материала.</a:t>
            </a:r>
          </a:p>
          <a:p>
            <a:r>
              <a:rPr lang="ru-RU" dirty="0"/>
              <a:t>Все работы, вошедшие в шорт-лист (удовлетворяющие критериям конкурса) будут выпущены в качестве бумажных монографий. </a:t>
            </a:r>
          </a:p>
          <a:p>
            <a:r>
              <a:rPr lang="ru-RU" dirty="0"/>
              <a:t>Победители в каждом из направлений будут награждены планшетом.</a:t>
            </a:r>
          </a:p>
          <a:p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47BA137-101F-4FE2-ACB3-C8E5D97469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7031" y="4682176"/>
            <a:ext cx="3443767" cy="1171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2163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Заголовок 1"/>
          <p:cNvSpPr>
            <a:spLocks noGrp="1"/>
          </p:cNvSpPr>
          <p:nvPr>
            <p:ph type="ctrTitle"/>
          </p:nvPr>
        </p:nvSpPr>
        <p:spPr>
          <a:xfrm>
            <a:off x="1907704" y="548680"/>
            <a:ext cx="6874024" cy="428625"/>
          </a:xfrm>
        </p:spPr>
        <p:txBody>
          <a:bodyPr>
            <a:noAutofit/>
          </a:bodyPr>
          <a:lstStyle/>
          <a:p>
            <a:pPr algn="ctr" eaLnBrk="1" hangingPunct="1"/>
            <a:r>
              <a:rPr kumimoji="0" lang="ru-RU" sz="3200" dirty="0">
                <a:latin typeface="Calibri" charset="0"/>
              </a:rPr>
              <a:t>Университетская библиотека онлайн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730" y="1843416"/>
            <a:ext cx="7852528" cy="3540629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79A7137-DC1B-42BF-89DE-0D263FFAFA1A}"/>
              </a:ext>
            </a:extLst>
          </p:cNvPr>
          <p:cNvSpPr txBox="1"/>
          <p:nvPr/>
        </p:nvSpPr>
        <p:spPr>
          <a:xfrm>
            <a:off x="755576" y="5877272"/>
            <a:ext cx="6347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ЕЖЕГОДНОЕ ПОПОЛНЕНИЕ – БОЛЕЕ 10 000 ЕДИНИЦ КОНТЕНТА</a:t>
            </a:r>
          </a:p>
        </p:txBody>
      </p:sp>
    </p:spTree>
    <p:extLst>
      <p:ext uri="{BB962C8B-B14F-4D97-AF65-F5344CB8AC3E}">
        <p14:creationId xmlns:p14="http://schemas.microsoft.com/office/powerpoint/2010/main" val="26162018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2" descr="data:image/jpeg;base64,/9j/4AAQSkZJRgABAQAAAQABAAD/2wCEAAkGBxQTEhQUEhQWFRQUFxwZFRgYGRwdHBsdGhgWGBoYGR0eHCggGR4lHR0aITEhJikrMi4uGB8zODMtNygtLi0BCgoKDg0OGxAQGy0kICQvLDU0MiwyLC8vLzQvLC8sLCwsNDQsLCwsNCwsLCwsLDEvLCwsLCwsLCwsLCwsLCwsLP/AABEIAMYA/gMBEQACEQEDEQH/xAAcAAEAAgMBAQEAAAAAAAAAAAAABQYDBAcCAQj/xABNEAACAQMABQUIEAMIAwADAQABAgMABBEFBhIhMRNBUWFxByIyUpGT0dMUFRcjJDNCU1RiZHKBkqGxo7KzFjRDc6LB0vBjdIKUwuFV/8QAGwEBAAIDAQEAAAAAAAAAAAAAAAQFAgMGAQf/xAA7EQABAwICBgcIAgMAAQUAAAABAAIDBBESIQUxQVFx0RMiYZGhsfAGFBUyQlKBweHxIzM0NSRicoLS/9oADAMBAAIRAxEAPwDuNESiJREoiURKIlESiKn39/JDeyCDbZ2wzW0pAWdQihpLNycLIo3NGSAdnJC7W2SKxaI0rFcx7cTZAOGUgq6MOKSKd6MOcGiLeoiURKIlESiKE10PwOXtT+qlEU3REoiURKIlESiKF05p8QsIYk5e6cZSFTjA4cpK3CKMeMePAAndRFH6lXJle4kaV7hiVVplGLfK7YMVsM71Q5y+/aLcTjCkVqoiURKIlESiJREoiURKIlESiJREoiURKIlEVT1o0NIS8iq1zC5DSW+1iRGUACazfI5OQYB2MgE7wVJO0RQEd0QUuBOAx97jvdnCSYOBbaSi3cm4Peh+9wfEJ2GIrnoXTgmYxSoYblBl4WOcj5yJtwljPjDhwIU7qIpiiJREoiURQeun9zl7U/qpRFOURKIlESiJRFU9Pa0fGJauiLF/ebuTfDB0qPnpvqA4BxtHgpIqsYhgR8nMVuDtC3J+F3x3Dlrt93se3HinG7dgfFnxFe9WtFSwhmnkBkcKOTj3QwqudmOFegZOXO9t3AAAeopqiJREoiURKIlESiJREoiURKIlESiJREoiURc/l7pcUGk7iyuwI40ZBFNzDaijcrL0b2OH4dOMZJFP6Z0Dtlp7UoszriRWGYbhcY2J1HHduEg74fWGVJFUjEMGPYmC252jADm7sScjlrR9/si3PijO7KjaHvYIrNoTWX4tLl0YS/3e6j+Jn6FPzUv1CcHB2TxVSK0URKIlEUHrp/c5e1P6qURTlESiJRFjnmVFZ3YKqglmY4AA4kk7gKIqNpzWBrhV2TLFayHZjEYIubw+JADgxRY4ynBI3goO+JFoWlpLJIsUccLTQYCRLvs9H/exj2Tc4OcbsZ+QDli9VrhtrbRsMk88vfHfPcSnLyHmHZvwsajAzgCi8UVqBrz7Zz3gSPYggEXJZ8NtszbTNzDOyMLzdO/cRXaiJREoiURKIlESiJREoiURKIlESiLR0lpm3tyouJ4YS2SvKSKmcYyRtEZxkeWiLR/tno76fZ//AJEX/KiLNZ60WUrrHFeW0kjeCiTRsx3Z3ANk7qIuW917ueTvNLf22ZQ+yZogO/XZRU2kA8MYUZXjxxngPF6Cqz3Ou6XLY7MM2ZrTmHF4uuPpX6nkxwJe2XcJra20jFHPDL3wyYLiIjbQniAccN2GjYYOMEbq9WKq91aOkjRSpEJbjIkiYYtL/dvKZz7HucDON+cfLA2lItzQusBgU7RlltYzsyiQE3NmeIS4XeZYscJRk4wSXXLgiu8MquoZGDKwBVlIIIO8EEbiD00Re6IoPXT+5y9qf1UoinKIlEWjpjS0VtHykzYBOyqgFndjwSNRvdjzAURUjSd1LcShZkV5EAkWzLDkbdeK3GkHG5m3ZWIZG7dtY2wRetC6NkumaSOR9mQbM9+RsyzKP8KzX/Agz8sceIyffKL1TOntP2Wh7ZVwEAB5GBPCc8SfKcs7c5ySSd5eLgWsesd5pa5UMGclsQW8eSq56B8pscXPXwG4eLJdq7lepL6NiledwZZwhkUeDGE2yBtfKPfnJ4cMcMn1eFWP+19h9OtPPxf8qLG4T+11h9OtPPxf8qJdSVjfRzIJIZElQ5w6MGU4ODggkHB3UXq2KIlESiJREoiURKIlESiJRFoab0NDdRGKdNpcgqeDKw4OjcVYcxFEUFa3PsV1gvlRlc7MF3sKFcngkwAxFLzA+C/NgnZoinb/AELBMjRyRIVbqwQRvBUjBVgd4IIIIyKIoYaQlsDs3bNLacEusZaPmC3IHN/5gMePjwiRc37puh9HXJaezkC3J3uqKeTl6ycAK31hnPP0iY3R87he3ioLtJ07DbFfgFRtUtbLnRkxMR70n32F/BbrPitjgw/UbqhuaWmzhYqc1zXtxNNwV23QGtFtpO1drmS3Ee4SwMCGQ5yu0zNxyMqyjiNxyN2/C1/VjBJ9buaj43s60rgB62nkqtprWVIXzHJJK0Qxb3mMOi5+JugR8Ii+sQDz7mG3W73CRtjJkO+3FR/iUTiWxdY7tV+Hb2dyirfXW5hdxbKkAfvjAu+MneWkty25Sc5K8M78Akk72UbWkAi53X1je0/r+1HfXPcCWmzd9s2nc4fvz1LN/a+6mGfZMnXg7BB6CFxg9VWEUFO4Xa0fn93VXPU1TXYXuP429otrCjtLaUnaJg00rA44yMflDpNezxRiM2aNmwb15TTyulALjt2ncVuLpm4HC4mHZI/praYIj9I7gtAqZh9Z7ysx14vIiFSZ3c8FOy34sWB2V6/JUWangvhDLuOwZfk7gp1PVVJGIvs0bTn+BvPo2Wquus5d5pGVpT3nsnG+JTgNFaIcqGbx8HJO/awFEB1Gy1w7IazsvubtKsm10l7FuZ1Dbbe7YPWxWXV29s7jEc/we2DbS27knlnO8zXku8SsTv2GON2TtbsanUEwGLDzW5ukqdzsOK3l+D/S2te+6UbBuRhaC4kK7gAw5LI70uQxVunZBBxjgCDUd3R4dRDvBSW9IXXuC3x5Lis0099cNJK5kkc9+7cFHNw3Ko5lH4UhgfM7CwJPURwNxPPMrtWoz6J0bCzCcGbZ99mkRg7fUQYOBngikk7uJrZLSSxDE4ZLVDWwzuwsOe7NVnXLXSW/JjUNFafN8Hl65ccF/wDGPxzwFVNUbGLq6HRP1zj8c+Xequ4UAk7IA4k4wKiC51K7cGNFzYAK7ak9ztrrZmvEMdtxSIjDy9BfnSP6vFufA4z4YMObta5qv0iJf8cQs3ftPILscEKooVFCqoAVVGAANwAA3ACpKqF7oiURKIlESiJREoiURKIlEWnpLSsMC7U0ioObJ3nsHE/gK2RwvkNmC61SzRxC7zZUnT/dAhdHijg5ZHBVuVHeEH6u8sO3FWMWi3HN5twVVNphgyjF+PrkoXVPXt7UiK6y9rnvJN7PCOZWzlpIx429l58jeNdVQGPrR5jxC2UWkxKcEmTvArq8UiSIGUq6OMgggqwI4g8CCKrlbLnen+5+kUomtkZrfOZrWMgMBztb53DrjPEZ2SDgGXBWyRNwjMduxQajR8U7w85Hbbaq1r3No+7iSK0hAaPcs+CrLv75Cpwzb9xD4IOeffUmKjdUDpJHa/z38lEm0gyld0UbNX47ufmuXTQyW8gPgsPBYcCOrpHVUJ7JaWTcd+wqwZJBWRbxu2hWTROmFl71sK/RzHs9FXVJWtm6rsnefDkqCt0c+nOJubfLjzXu4s9kd6NpOJQbip8aI8x6vJjnykgwjqi7d27tbu4dywiqcR6xs77th7Hjbx777NcPvDht53CXG5vqTL8k9fT0cDqDrde//wBth7HjYe3y1LeWggsLe0t2j/3MO0dnnrGzcXO1GykbLjGVP3hvB+UOv9q2yS4oy0izhbL87N4WiGDBK1zTdpvn+Dkdx7O5e7m84hCAF8OQ+CvV9Zury9FZyz6ww6tZOocz2d6whptReNepo1nkO3u3rRxuxhsPv2f8SX60h+QnV0bvq1Gtssc9n1O7Xbh67FMvniuOrt+lnY37nf32qQt7XBDPgsOAHgoOhR/vx7OFSo4bHE/X4DhzUGWfEMEeQOve7tPLVx1qI0vp7ikJ7X/4+mq+r0j9EXfy5q0odFfXOPxz5d6jtF6Iabf4Kc7c56cdJ66h0tG+c4jkN+/gp1ZXx0wwjN27dxXV10xopLIQtbGOVB72kW93bnblD17yX3Dr3Vumx0BxB2R9av2FrpWt0r/jwHF2c+aoqozENIQW5gPBX7vSev8AaqStr5Kl2eQ3LttEaDh0e2+t+08l6llCjJ7ABxJ6AOc1DYxz3BrRcq2qKiOnjMkhsApDV9uSmSeaJJNg5SJ96qeZjg4Ljm4gdZ3109JoZrWXkPWPgvm+lPaeSokwxDqDft7V1rRXdDt5MCYNC3Se+XyjePxApLo2Vubc/NaIdLQvyf1T4K2W9wkiho2V1PAqQR5RUBzS02cLKza5rhdpuFlrFZJREoiURKIlESiJRF8Y4BOM9QohXPdataL1crHbyQJ45XaY/iMqv4Z7at6WkgObnBx3es1SVlbUjJrC0b9f8Ln00zOxZ2LMeJYkk9pNW4aGiwFlQuc5xu43K8V6vEoiu2qkF3o+1a6BBtT3zWrHDbJ4yQEnCMeIjO5+lScnn6xjHTYYRnttv9a11FDJIyDHOctl9du39LoehtLQ3USzQOHRufnBHFWB3qw5wd4qARbIqxBBFwq1rnqKl0TNblYrrnPyJccFlA5+YON46xurfBUPhddvco9TSx1DbP8AwdoXJ9IWR2nguIykieEjcR0MpHhKeZhu/UVeskhq47Hu2hc5JFPQyXHfsPrcqjpTRLQnIyUzubnHRnoPXVNVUb4DcZjfu4q/o6+OpGE5O3b+CkdEaezhJj2P/s3pqbSaRv1Je/nzVfXaKtd8Pdy5dylrm1ySyYDHwgfBcdDD/fj28KsJIb9ZmvwPHmquKewwSahq3t4ctXA5qPaIMCpRmC8Y84kT7jZG0h7fQIZaHDCWkgbPqbwO0euxTw8tOMOAJ+r6Xf8AyGxw4czkRCW2QFLJwUfFxdvjv/3dz5taScIAuNn0t5n1ksHOa1uJxNjt+p//AOW+s9m6qJEpZm++7cT/AN5gKkhrIWlzjxJ2+tgUIukqHBjRwA1D1tJ/KrWl9MtLlVysf6t29XVVJV1zpuq3Jvnx5LoqHRzYOu/N3gOHNbOiNAlsPKMDmTnP3ugdVb6TRxd15dW7mo1dpUNuyHXv5c1MXF5jvIgCw3HxU7ccT9UfpW+u0lHSjC3N27csNEaDn0i/EcmbSVgihxkklmPhMeJ9A6hXIzzvmfjeblfUKGgho4xHELeZXraJZUXBdyAoJwN5xtMeCqOdjXsFO+Z2FgWNfpCGjZikPAb1ZdNaky2OxJKwl2xjbUEKhxkooPD73Fsc3AdPomKFgIA63b+l839oKqqqHhzz1NgGoKNq6XNpRFvaIvJ43zbM4foTJz2rvDfiK1SsjcP8lrdq3wSTMd/ivfsXVdVtLXcoAubZk/8AJuUf/SMcjtHkFUNTDCzON9+z+V0lJPO8WlZbt/jWrJUNT0oiURKIlESiKoa3a6pb5ihw83Ofkp29LdXl6KsKShMvWfkPNVlbpFsPUZm7yXPY9ZbtXLi4k2mOTvyPynvf0q4NLCW4cI9eKohW1Adixn12alN2XdGuV3SLHIOnBU+Ubv0qK/RkR+UkKZHpiZvzAHw9dykP7Z2U395s9/Tso/6nBrT7jOz/AFv8wt/xGmk/2R+RXzkNDTcGMRPW6/zZWvcVczWL939pg0dJqNu8eeS3dF6j2bOssc5mjRu+XKsCRvCsV/AkVqlr5wC1zbE8Vth0bTlwe12IDgVu65auXF2VCSosS8EORk+MSAc9A6PxrVR1MUOZBudq3V1JLUWDXAAbFWdHao6Ss5eWtTEWPxibZ5OUDmcEDB6HG8dYyDnUy00/WFw7h5rXRwVVOcJsW8dXBX7Qmm0uNpCrRTx45aF8baE8Du3Oh5nXIOOkECtVssOtGrEF9GFlBV1zyUq7njJ8U84O7KnION4rJj3MdiabFYSRtkaWuFwuP6a0HPayiG4Ta5Q4ikUEpL1Ab9l8cUPXjI31e01cyUYZMj4Fc5V6OkgdjiuR4j1vVU01qrKmXjikxzpstkfd3bx1VBqqJo68JuN3JWNFXvNmTgg77efNaGiNNGPCt30f6r2dI6qwpK50PVdm3y9blsrtGtn67MneB48+9WV40lVWB+6ynBHSAR+oq7LY52hwPAjWueD5adxYRxBzHd5FY7q5jt0Gdw+So4n/ALzmsJZoqZnkB68VnDBNVyb95Oz1sCq9zdS3MgUAsT4CKCf05+s/tVBNPJUvz/A9ea6anpoqVmX5PryVl0Tqs8Y5SSNywGc7J2VxvJ4frVpSUsUXWkILuOQVRW1k03UjaQ3gbleJrsybozspzvzt9zoH1vJ01C0hpgNvHDr38lc6D9mHTWmqhZuwb0jjCjCjArmXOLjcr6JHGyNoYwWAW/obQtxeO0dqgYr4btuRM8Ax525wo39g31Igg6QjFkFW6Q0kKdpazrP3buKuGju5bcKN8kQJ8JiWLHt70D8BurpYKqmp2YY2nmvndVSVlZKZJ3jxyV80boMram1upFmUjZXdggcwBJOSDvB5t3RUWSe8vSxixU2KmtD0MpxD15bFXbnVbRtscXE7bWM7LMAcdOFXaqW2rqpR1G+vyoDqGjhP+R3eeSxe22iIfi4OVPWhb+qay6Gtf8zrfnksen0fGOq2/wCL+axz90fZGzb2yoObaO78qgfvWTdGXze66xdpiwtGyygr/XS8lz77sA80YC/r4X61KZQwM2X4+rKFJpKof9VuHq61dEax3FvJtpIWye/VySG7c8/XxrOWljkbhI7lrgrZYnYgb777V1jVvWOK8TKd66+HGeI6x0jr/aqGopnwHPVvXTUtWyobduvaFM1GUpKIlEVK191r5AGCA++sO/YfIB5h9Y/oO0VZUNH0n+R+rzVTpGu6IdGw9by/lctJq9XNpREoiUReo0LEADJJwB0k7gKEgC5XoBJsF0TWiUWFhHaRn3yUHbI6P8Q/iTsjqz0VT0wNRUGV2oegr6scKWmELdZ9HkufwXcieA7p91iP2NWzmNdrF1Rtle35SQt+HWW7XhcS/ixb+bNajSwnW0Le2tqG6nlY73T9zI8chmIliOY5AqhhnipIUbSHnQ5BwOcA1pfo+BwsBZb49KVDTcm4/C6NqXrwl3iGcCK6A8H5EoHFoif1Q7x1jfVHPTvhdZ3fvXQ01THUNxM7toVn0jYRzxtFMgdG4qfKCOgg7wRvBGRWlSFTtN6SvdGJnAu7Vf8AFfJliHMJseGo+d4+N4x3QNjc60hI7ea0VDpWtxRgHs5LluukUd6/LxwpDM29yhOzJ1kcA31hx588asZNFjDdjs1VR6Z61pG2HiFB6ra2XejJG5E4DfGRSZKE4wGxncw3d8DvA5xVQ5rmHC4WKvGva9oc03C0bme4v52klcySN4TtwUcwHMqjmUek1sggfM7C3+lpqKmOnZiefxtK6Bqpp2LRcRMcEZkb4yZyxd+hQBwHQo/U1Zv0dFE3E9+SqYtKTTPDI47krBrLrhc36hJcRQfMpnv+gynO8fU4dOd2OcqKhpJEWrtXeaN0U5oElTa+7Z+VCVCXQLFEGlOEOE536epP+X/Rc6P0U6fryZN81yGnPaVlMDDTm79+wKzaP03PBEsMMhjjXgqBRx4kkDLEneSTk10raKAamrgXaRqXZl68zaZuG8KeY9sjemtogiGpo7gtBqZjree8rVinZXDqSHUhg3OCDkGthaCMJ1LWHuDsQOa6BrXGt7YRXiD3yMd+B0Zw4/Bt46s9NVFKTT1BhOo+grysaKqmE7dY9Fc7q4VClESiJRFnsbx4XWSNirqcgj9j0jqrF7GvbhcMlnHI6Nwc02IXZtVdYFvItoYEi7pF6D0jqPN+I5q5uqpjA+2zYuso6ptQy417QpqoylqP0/pMW1vJMd+yO9HSx3KPKRW6CIyyBgWiomEMZedi4ZcTs7M7kszEliecnjXUNaGiw1LjnvL3FztZWOvVilESiJRFYtQLHlb2PO8R5kP/AM8P9RWodfJggPbkp+jYsdQL7M/X5XnXy/5W9l6I8Rr/APPH/UWr2hjwQjtz9fheaSl6SoPZl6/Kr9S1BSiJRF4kjDYzkEEEEEgqRvDKRvUjmIrCSNsjcLhcLZFK+J2NhsV2HucaVluLTanbbeORo9vGCwUKQWxu2sHeRjOOFczPGI5CwbF19NKZYmvI1q0EVpW9fn2/jVJ7lVAVFuJgoG4KBK+ABwAFdFo8/wDpxft8yuV0mL1TgOzyCjNIWkUwG0QCODAjPZ2VlUQwzjrHPfldY0s9RTnqA23EGyz2yxooVCoHQCP+k1tiEUbQ1lrLRMZpXF7wSeC1r8e+x9SuR25QZqj9oCbMHH9LrvYtoM0hI1AJXMr6Ksaw8o+yx7wKGIHyskjBPRu4c9XWhqSOd5c/6bLj/azSU9KxkURtjvc7VKAY3DhXXAWyC+ak3zK+0RKIlEV+7mFwHW4tX3q67QHaNh/02aqdJNLS2UbP7H7V3oh4c18R1H+j+lRrqAxu6HijFT2qSDVo12JocNqpntLHFp2LFWSxSiJREoiltVtMm1uEkz3h72QdKnj+I4jsqPUwCaMt27FKo6gwSh2zbwXcFOd44GuYXYKl906OV4oY4o3cFyzbCs2NkYGcD6x8lWWjSxrnOcQOKqdLNe9jWsBOexc79pbn6PN5p/RVx08X3DvCovdZvsPcU9pbn6PN5p/RTp4vuHeE91m+w9xT2lufo83mn9FOni+4d4T3Wb7D3FPaW5+jzeaf0U6eL7h3hPdZvsPcU9pbn6PN5p/RTp4vuHeE91m+w9xV17mGjJI5ZnlidO8CrtqVzkknGRv4Cq3SUrXNaGkHPYrfRMD2Oc57SMtqqF3oq5eR3NvN3zFvin5yT0VYMmia0DEO8Krkp5nPLsBzO4rD7S3P0ebzT+isuni+4d4WHus32HuKe0tz9Hm80/op08X3DvCe6zfYe4p7S3P0ebzT+inTxfcO8J7rN9h7intLc/R5vNP6KdPF9w7wnus32HuK6P3K4mS1lV1KsLh8hgQR3sfEHeK56scHTuI9ZLqKFpbTsDhY/wAq5VGUtfn7WawlPs+QRSGMTXJLhGK4EsmTtYxgVcwSM9zwki+eX5Kop4pDXh4abXbnbsCp3JjoHkqX0bNwTpH7z3r1FFlkAXJLoAAN5JdQAOutcrGBt7DWPMLJr3uuLk5HyKsGmLKSOWPlI3jyj421K5w0ecZG/iPLVTp57XhmEg69X4V37GxPZLLjBGQ18Vr1zi+gLY0TZySSuI43ciNc7ClsZZsZwN1dDoF7WY8RA1a1wftnE974sIJyOpS/tLc/R5vNP6K6Lp4vuHeFxHus32HuKe0tz9Hm80/op08X3DvCe6zfYe4p7S3P0ebzT+inTxfcO8J7rN9h7intLc/R5vNP6KdPF9w7wnus32HuKsnc/sZ4rxC8MqKyspLRsBwyMkjA3gVDr5I3wkBwJy2hT9GRSxzguaQLHYVpa26Fm9mTmOCVlZ9oFY2IO0AxwQMHeTWylnZ0LcThe28LVW00hncWtJF9xUR7S3P0ebzT+ipHTxfcO8KL7rN9h7intLc/R5vNP6KdPF9w7wnus32HuKe0tz9Hm80/op08X3DvCe6zfYe4p7S3P0ebzT+inTxfcO8J7rN9h7intLc/R5vNP6KdPF9w7wnus32HuK7Fqm7mzg5RWV1TZIYEHvSVGQd/AA1ztUG9M7DqXVUZcYG4hY229ijtedPzWaxNEqEOWDbYJwQARjDDr8lbqKnZOSHXy3KPpCqkpw1zAM9/9qo+6RdeJB+V/WVYfC4d58OSrPjE+5vjzT3SLrxIPyv6ynwuHefDknxifc3x5p7pF14kH5X9ZT4XDvPhyT4xPub48090i68SD8r+sp8Lh3nw5J8Yn3N8eae6RdeJB+V/WU+Fw7z4ck+MT7m+PNWfUfWiW8aVZRGNhVK7AI4kg5yx6qg1tIyAAtvnvVjo+tfUFwcBluVbl7ot2rEbEG4keC/McfOVNGjISL3PhyVe7S87SRYePNePdIuvEg/K/rK9+Fw7z4cl58Yn3N8eae6RdeJB+V/WU+Fw7z4ck+MT7m+PNPdIuvEg/K/rKfC4d58OSfGJ9zfHmnukXXiQflf1lPhcO8+HJPjE+5vjzVr7nV+08M8rgBnuXJC5xuSMbsknm6ap6iMRyuYNQV5SymWFr3ayrXWlSFxLWDWiZLfSFoFj5NpbtSSG2sPNKTv2sc55qsoaRjqfpTe+fgVVS10jasQgC2XHMcVzyrVRFktJikkTjGUljYZ4ZWRWGerIrTO3Eyx228wtkTi12IbAfIq2a4axS3k0BlCDk0kC7AI8Jos5yx8UVRaYpmQBobfO+tdH7J1j6maTGBkBq4qHqiXcqX1S1gls55WiCEyRoDtgnwWfGMMOmrzQ9MyfGHXytqXFe1lY+nfHgAzB1q1+6RdeJB+V/WVd/C4d58OS5D4xPub48090i68SD8r+sp8Lh3nw5J8Yn3N8eae6RdeJB+V/WU+Fw7z4ck+MT7m+PNPdIuvEg/K/rKfC4d58OSfGJ9zfHmpjVPXO4ublInWIKQxYqrZ3KSMZcjjjmqNVUMcURcCb/jkpVFpGWeUMcBb881h1i16uILmWKNYiiEAFlYngCc4cDjms6fR8ckYc4m59bljVaTlilcxoFhx5qN90i68SD8r+srd8Lh3nw5KP8Yn3N8eae6RdeJB+V/WU+Fw7z4ck+MT7m+PNPdIuvEg/K/rKfC4d58OSfGJ9zfHmnukXXiQflf1lPhcO8+HJPjE+5vjzT3SLrxIPyv6ynwuHefDknxifc3x5roerd681tFLKFDuCSFBAxk4xkk8Mc9U9RG2OQtbqCvaWR0kTXv1lauumiTc2rooy69+navN+IyPxrZRzdFKCdWorVXQdNCWjXrC4rXSrkUoiURKIlEVq7ml3sXoU/wCKjL+O5x/KfLUDSLMUN9x/hWeiZMM9t4/lRmt1nyV5OvMXLDsfvx++PwrfSPxwtPZ5ZKNXR9HO4dt+/NRFSFFSiJREoi6l3Jf7nJ/7D/ypXNVv+93rYuu0f/zM4fsq61FUxfnbWjw77/PuP6slXlP/AMR4HzK52o/8iOLfIKsVLWSLxX76/wAwrVL8v5HmFk3bwd5FTN98an3H/dKqfaDUz8/pXfsT/tl4DzXyuaX0NfbP41vuD+Zq6P2f1yfhfP8A22+aHgVIV0q4VKIlESiK8dyu0zNNMeEabOetjn9Av61V6Uf1Gs3lXOh4+u5+4evJVHSl1ys0snjuzDsLEj9KsYmYGBu4Kqmfjkc7eStWs1rSiJREoi2tF2LTypEnhO2OzpPYBk/hWEsgjYXnYtkMRlkDBtXeLWBY0VFGFRQq9gGBXKucXEuO1doxoa0NGoLLWKyXLu6FqwYnNxEPenOZAPkMef7pPkPaKvKCrxjo3axq7Vzuk6IscZWajr7FSas1TpREoiURZrG6MUiSL4SMGH4HOKxewPaWnas4pDG8PGxXnui2azQw3sW9SoV+w71J7CSD2iqvR7zG90LvW9XOlIxJG2oZ63KgVbKjSiIozw39lNSAE6lsR2EreDFIexGP+1YGRg1kLYIZDqae5dM7lcTLayqylWFw+QQQR3sfEHhXOVhBncR6yXV0LS2nYCLH+Vc6jKWuB6yaJnZb+ZYmMQmuSXxuwssgY/hg+SreCaMUmAnPPL8qknp5TXCQNyu3P8BUurBal6hQs8aqMlpEAHSS6gDy1qmIDbnePMLOMEkgbj5FWHT2jJYJouWjaPaR9naGM4aPOPKPLVNpyVkgZgN9av8A2Ogkilkxi1wPNalc6u+WXRlu7yvsKzYjXOyCcd83HHCui0A4NL7ncuC9tGOc6LCL5Fb8kDL4SsO0EV0ocDqK4QscNYWPNerFfaIlEXRpl9r9FbJ3TXHEc4Ljf2bKDHb21TA+81d9jf1zKv3D3Sisfmd++QXOauVQJREoiURBRF1fUDVk26ctKMTSDcD8heOPvHn6Nw6aoa+q6U4G6h4rptG0XQtxv+Y+CuFVytEoi8yIGBVgCCMEHeCDxBr0Eg3C8IBFiuYa3ajtETLbAtHxZBvZOzxl/UdfGrukrw/qyZHfvXPVujCzrxC43blSas1TrestC3EvxcMjA84U48p3VqfPGz5nBb46aaT5WlTtp3Prt/CCR/ebJ/0g1FfpKEarlTGaJndrsFKJ3OlQZnulUc+FA/1M3+1aDpMuyYxSRohrc5Hqf0NHZJF7CW4EwkLAKzqeI3quyBjnPTk1EmM7ndMW2t2KdAKdrOgD8V75X5KO0pFouyfYktyWxkbmcEdRZsGt0TqucXa79LRK2ipjhczzPmtIa52KfFWX+iNf2zWz3God80niVpGkaVvyx+AXxu6VjwLVR2v/ALBK9+F73+H8rw6Z3M8f4WvL3Sp/kxRDt2j+xFZjRce1xWt2mZPpaPH+FZe51ftPDPK4AZ7lyQuQNyRjdkk83TVTURiOVzBqCuqWUywte7WVa60qQuF6xawzrFf2ysBCZbpSuyM4eWUtvxnnNWkNNGabpCM8/AqnmrJW1giB6tx4gKh1ZqOvdtKUkjZdzJJGy9qupH6itMwBZY7beYWyNxacQ2A+RVo1o05NdTQmdg2wkmzhQPCaLPDjwFUmmqdkIZgGu66H2RqpJ5ZMewDzUZVAu7UxqhrDJZzytGqNykaBtsH5LPjGCOmrvQ9M2fGHE5W1LivaysfTviLQMwdausfdMk+VboexiP3Bq4Oim7HFcoNMu2sHeso7oED/ABtmD+Kt+6isfhsjflf+v2sxpaJ3zx+R/SDWLRUnh2mx18kn7q2ae7VjdT7/AJKCsoXa2W/A/SltDaE0bPieCM4jbOSZAuV37wxwQOrdWiaeqj6jzr4fpSoKajk/yRjVx/a+awaJt9IMrLeKCowqqUYDJyTjIOTu5+YUgmkpgQWea8qaeKrIIk1cCoC67msw+LljftBX01LbpRh+ZpHr8KC/Q0g+VwPhzULean3kfGFmHShDfoDn9KksrYHfV3qJJo6oZ9N+GahZomQ4dSp6GBB8hqSHBwuFDcxzTZwskELOwVFLMxwABknso5waLnUvWsc84Wi5XT9TdShBia4AaXiq8QnWelv0H61R1lcZOpHq810VDo4RdeT5vL+VdarVbJREoiURKItFdEwq7SLDHyh37WyMk9uMitvTPIwlxstXQRglwaLqm60azaQgJBhSJOZwC4/McAdhUGrGmpaaQfMSd2r13qqq6yriPygDfr9dypt3rLdyeHcSdinZHkXAqyZSwt1NHmqh9bO/W8+Xkot2JOSST0nfW8C2pRyScyiOQQQSCDkEbiCOBHRQi+RXgJBuF0jR15FpW35CchbmMZVuc/XXpB+Uv/8AMUsjH0cmNmbT6tyXQRSR18XRvyePV+YVD0vouS2kMcq4YcDzMPGU84q2imbK3E1Uk8D4XYXhaVbFqSiLqXcl/ucn/sP/ACpXNVv+93rYuu0f/wAzOH7KutRVMX521o8O+/z7j+rJV5T/APEeB8yudqP/ACI4t8gqxUtZIvFfvr/MK1S/L+R5hZN28HeRUzffGp9x/wB0qp9oNTPz+ld+xP8Atl4DzXyuaX0NfbP41vuD+Zq6P2f1yfhfP/bb5oeBUhXSrhUoin9VNWJLt871hU9+/wD+q9Lft5AYlVVthG87uam0dE+odfU3fyUzrnrEiR+wrTAjQbMjLwOPkA8+/wAI8/lzGo6Zxd00us6ufJTK+ra1vu8Ooa+XNUerRUy2bXSMsfxcsifddh+xrB0THfMAVsZNIz5XEcCpqz14vI+MocdDqD+owf1qM+ggdstwUxmk6hu2/FXvV+/nvF+FWkYiI8JuB+7GwJPbnFVU8ccB/wAbzf1tVzTSy1Df8sYt28lM6O0JbwMzQxKjNxIH6DoHUN1RpJ5JAA43UuKniiJLGgXUhWpbkoiURKIlESiJRF5dQQQQCDxB4GgNl4RfIqraY1CtpsmMGF/qeD+K8PJip8OkZWZOzHbzVdPouGTNvVPZq7lS9K6iXUWSiiZelOP4qd+ezNWUWkIX68j2qpm0XPH8vWHZyVamhZDsupVhxDAg+Q1NDg4XCrnNc02cLJBMyMGQlWU5BG4g9Io5ocLFGuLTiabFdB0ZrFb38Yt78BZPkScAT0g/Ibq4H9KqJKaSnd0kOrd61q9hrIqpvRT5Hf61eXkoDWPUye2yygyxeMo3gfXXm7Ru7Kl09dHLkcj61KFVaNkhzbm31rVaqaq5dS7kv9zk/wDYf+VK5qt/3u9bF12j/wDmZw/ZV1qKpi/O2tHh33+fcf1ZKvKf/iPA+ZXO1H/kRxb5BVipayReK/fX+YVql+X8jzCybt4O8ipm++NT7j/ulVPtBqZ+f0rv2J/2y8B5r5XNL6Gvtn8a33B/M1dH7P65Pwvn/tt80PAqSjQsQFBJO4ADJPUBz10hIAuVwwBJsFddA6jd7y18wiiUZKE4OPrn5A6uPZVbPpDPBDmd/Lerem0ZljnyG7nuXjWbXIMnseyHJwgbJYDZJHQo+Sv6nq5/aahIPSTZleVekQW9HBk3fy3Kl1ZKoWxZWEsxxFG7n6oJx2nm/GsHyMYLuNlsjhkkNmAlWzRXc6nfBnZYh0Dvm/Q7I8p7KgS6TjbkwX8ArOHREjs5DbxKu2htU7a2wUTacfLfvj2jmX8BVZNWSy5E5bgreChhhzaLneVO1FUxKIlESiJREoiURKIlESiJREoiwXdnHKMSIrjoZQf3rJr3MN2mywfG14s4XVdvtQbSTJVWiP1G3eRsjyVMZpGZus34qDJounfqFuCr953M338lOp6A6kfqM/tUtmlR9Te5QZNDH6Hd629E2+lLPC7C3EQ+TtjI+6TgjswR1VrldST53wngtsLK2nytiHFbt1oK1vN7wy20x4nYK5Pbgxv+/ZWttRNBqcHDv/kLc+lgqfmaWu4W/g+a2dQdH+x4riHa2uTuXG1jGcpEeGTjjUOaTpZC+1rqdTw9DEI73srRWpbl+dtaPDvv8+4/qvV5T/8AEeB8yudqP/Iji3yCrFS1ki8V++v8wrVL8v5HmFk3bwd5FTF98an3H/dKqvaDUz8/pXfsV/tl4DzSuZX0NWLUHV5by4lDuUWOJCcAZOWk4E7hw6DVxoupMAeQLk2XHe09GKiSPEbAArpMMcdoCtjZySycNsgqPxkfj2Lu7KsCXTZzPAG7+B+1zzWsgFoIyTv1eJ/ShNI6vaTvTmdkjXO5C3ejsC7WT1k5qVHU0sA6lz2+rKHLSVlTnIQBu/q6z2XczX/GnJ6kUD9ST+1Yv0qfpb3rOPQzfrd3Kw2GplnFvEQc9MhLfoe9/Sob66d/1W4KdHo+nZqbfjmp2KMKMKAoHAAYFRSScypgAAsF7rxepREoiURKIlESiJREoiURKIlESiJREoiURKIlESiKuS6uziSV4b6SFZX2ygihYA7KqcF0J+SOeiL57RXv/wDpzeYt/V0ReTqbE1nLbStyjS8qWnKIH2pndywwMAgtux0Csmvc0WBWBjaTcgXVS9xaL6bP+SL/AI1I99m3+AWr3SLd4lZbTuOQpJG5upnCOr7LJHhtlg2ycLwOMGvHVcrhYnyXraaIG4Cn9bNQorxomWQ2/JBwOSRMMHKHfkc2yPKaiyjpfnzUylmdTG8Vh+AoL3IU+mz/AJIv+Nafdo9ym/Fqr7vAclYdTNSVsHlcTvMZVVTtqowFLEY2QPGNbGRtZqUWoqpJyDIb2VrrNR0oiURKIlESiJREoiURKIlESiJREoiURKIlEWhpB7kMOQSFlxvMkjqc9QWNsjHXRFq8rffNWvnpPUUROVvvmrXz0nqKInK33zVr56T1FETlb75q189J6iiJyt981a+ek9RRE5W++atfPSeooicrffNWvnpPUUROVvvmrXz0nqKInK33zVr56T1FETlb75q189J6iiJyt981a+ek9RRE5W++atfPSeooicrffNWvnpPUUROVvvmrXz0nqKInK33zVr56T1FETlb75q189J6iiJyt981a+ek9RRE5W++atfPSeooicrffNWvnpPUUROVvvmrXz0nqKIpCwaUr78savnhGxYY5t7Kpzx5qItmiJREoiURKIlESiJREoiURR2sWlBbW005/w0JHW3BV/FiB+NbImY3hu9YSOwtLlyruTa2uty1vcSM63G9Gck4kHMM8Aw3dqjpqyracYMTRqUGlnOLC7apfux6ztGEtIXKu2HlKkghR4K5HDJBJ6lHTWqhgDrvctlXMWjCFZ+5tpj2TYQsxy8Y5KQk5OU3Ak85K7J/Go1VHglIW6nfjjBVoqOt65Z3cLySP2Hycjpnls7LFc45HGcHfz+WrLR7QcVxu/ag1riMNjvUxo/UCJ4o3N1e5dFY4nPEqCcbq0uqnAkYR3LcIARrKsOruriWm3sSzycpjPKvt42c+Du3cf0FaJZjJa4A4LYyMM2lTValsXItfryRdNWqLI6qTBlQxAOZSDkA4OatKZoNO4kb/ACUCdxEzQDuXQdaNaIbJAZCWkfdFEu93PAYHMM8/7nAqDDA6U5at6lyStYM1zCHTl5Npm2W7zGVkXEIPeoHQOAQOLYIyTv5t2MCxMUbaclmfaoQkeZwHdy7XVQrFfCaIuG6O18ddKvcM7G2kcoykkqIyQqsBwBAAbd9bpq5dSgwBoGYVY2oImvsXQe6frJ7Fs9mNvfbjKRkHeFx37jsBAB6WFQaSHpJM9QUuplwMy1lR/ca0201tJDIxZ4XyCxJOw+SN53nDBv0rOuiDXhw1FYUkhc2x2LoVQVLVV7omtJsLYNGAZZW2I88BuJLkc+OjpIqTSwdK+x1BaJ5ejbdV/VrU6S9gS5v7q4dplDqiybKqrb13YxkjfgAAZrfLUCNxZG0ZLXHCXtxPJzWtrdq7No2L2VY3dwFjI243faGCQoIB3HeRuIPHjurKCVszsEjQsZmOiGJhKuupGn/ZtokzAK+SsgHDaXiR1EYPVmolRF0Ty1SIZOkYHKerQtqURKIlESiJREoiURKIlEXNu7VfvyEVtGrMZW232QT3qeCDjpYg/wDxU+gaMRcdih1hOENCxa0aiFdG27QDFzZoGJXi2/bkAxzh8sv4jnrKGqvKcWpy8lg/xjDrCx9zjV5rtptIXo2mn2kjBGNxGw7gcwx3g6geqlVKIwIo9iU8ZfeR+1YO5M0lreXVlIGwSdkkEAtESpI+8u/sWsq3C9jZB6uvKW7HFhXWarFOXKe7pCzew9lWbHLZwCfmeirLRxAxX7P2oNa0nDbtXStDD4PD/lJ/KKr3/MVMbqC3KxWSURcc7ollPLpmIWyF5VjiZd24FXc7THgFBxxq1pXMbTnGcs1X1DXOmGHWr1qvqeIHNxcv7IvH3tK3Bfqxj5IHDP7DdUOaoxDC0Wbu5qVHDh6zsyqNpOBv7SBtltnlYt+Dj4iPn4VMaR7pbj5qM5p95v61LsVVSnqt90TSTQWExQEvIOTTGc5fcSMdC7R/CpFMwOlF9S1TuLWGyp2qeown0O6uNmadjLGSN6lMrGD1EbWeqQ1KmqsM9xqGXNRoqfFDY6yo7ULQc95do94G5PR4EQVh8pCdlOvZ4k9SjnrZUysjZZmt2awgY577v+lbWjImsNPOoVuRuGIzg4xLh16t0ne9maweRLTA7R+v4WTQY5zuK65VYp6qHdN1Ze9tlEODLC22indtDBDJnmJ3EdmOfNSqSYRP62oqPUxGRmWtQWq2va2tvHbX8M8MkChA3JkhlXcvWDjdzg4znfit01KXuL4yCCtcU+FuF4tZa2t+s8mkovYlhbTurkbcjJsrgEMACdw3gZLEcOG+soIWwuxyOCxmkdKMDAVd9SNAGytEhYhnyWkI4bTcQOoDAzz4zUSol6WQuUmGPo2Bqnq0LalESiJREoiURKIlESiJRFo3/sjaHI8js438ptZz1bPNiiLV+HfZf4npoiYvvsvkkoifDvsv8T00RPh32X+J6aInw77L/E9NET4d9l/iemiJ8O+y/wAT00RPh32X+J6aImL77L5JKInw77L/ABPTRE+HfZf4npoifDvsv8T00RPh32X+J6aInw77L/E9NETF99l8klET4d9l/iemiJ8O+y/xPTRE+HfZf4npoiEXv2XySURMX32XySURSFjyuz79sbWf8POMc3hb88aItiiJREoiURKIlESiJREoiURKIlEVVuNamiW/EyKJbTvowM4kRx7yRz5LZQgcCKkiDEWYTkfDetJltivs9BSGmNKS29g9wyLy0cO2yb9nawCV6cZyK1sYHyBo1ErNziGXK1p9aF5aziiaKT2QzCTZcEpiJnyAD0jG+shCcLibi3NY9ILgDatzTGlmhntIgoIuJGRic5AWNnyPxGKxYwOa47uayc6xA3rW0LrMLm7uIY197hRSJPHYs6sV5igK4zzkGspIcDA46yvGSYnEDYorWfW6W3uJo19jBYYFlxM5VpCS/eR44t3u7cd5FbIqcPaDnmbZbFhJNhJ1ZKzSX7exTPsFW5HlNhuKnY2thusHcaj4evhvtW3F1bqF1V03c3XJuxtOTZA7rG7GVdpcqCuMA5wDnrrdNExlxnfwWuORz7HJZ9PaXuEuYLe2WEtLHI5MpYAcmU3DZzx2uisY42Fhc6+VtS9e5wcA1beq+mfZVuJWUIwZ0cBtpcxsUJVudTjOaxljwOwrJjsQuo7Qumru72Z4Y4VtGfC8oX5V0DbLSAAbK8CQp49IrOSNkfVcTi8OCwY9z8xqW/rJpdrf2NsqG5e6jgbOdwk2ssMc4xWEUYfivsBKykfht2my17bWdZNIG0jXKpE7PJvwXV0XYXmOzkhj07uY1kYS2LGd68Et34QsWuGl7q1RpokgaFdgHbLh9p3CcwxjeOfpr2CNkhwkm68le5guBkpnRRuNk+yREGz3vJFiMYHHaAOc5rU/Dfq3/K2NxfUq1ojWS5uJXVPYahZ5I9hpH5UrG5BYKBx2QT+Fb3wsYLm+ocM1qbI5xsLKxaZe4Cg2whJGdrlSwGMc2yDvzWhmC/Wv+Ftdi+lRmp+lbq6ijnmWBYpU2lCFy4OdwbIxjGeB6K2TsYwlovcLCNznC5VjrQtqURKIlESiJREoiURKIlESiJREoiURVCfQrXl+s0qosVqSqhWYtKQwdOUBUKFVhtAd9vqUJBHHhGs+HDitJZifc7FK652jS2NzGpAZ4yBnhk9OAa1QODZGk71nILtIUXc6uxpcaPkhihj5N3MhVApYGFl+Su/ec762CYlrw4k35rDowC0gLPrhoZrqWzVZDGFd2dlOG2eTKsqnmJDYzzZJ4ivIJAwONr/2vZGYiAsuitGclfTMgVYvY8MaKObYMm7GMAYIxvrx78UYB13P6XrW2cVCayWUns2Zlht5hPbpEomYjZIMnfYEbZHfDgRwrbE4dGBcixvl/a1vBxHIG6sVvot4tHex2fbdLcxlznedgjtx/tWkvDpcVtq2YbMt2KB1FZ4uShNtbpiMI8sbHbfYXiRyQzkjnbnrdUWdd2I8PRWuG7bCw9fhb2smr6XV7bGZVeFIpQykkEkmPZIxzbjz1hFKWRuw67hZPjD3C6slrZxxxiKNFSNRgKowAOoCo5cSbnWtoAAsFTNBy3Vk0ej1WGRVb3uVnZTyRfaIZRGRthSQMHHCpcmCS8uY5960MxM6ildeNFvcLaxxvybeykbb512I5WJXd4W7dnnrXTvDC4kXy5LKZpdYDevFnoQQ6QhMQVYY7NogMnayZVbJ3b87ySTkk0dLiiIOsm/ggZZ4tqstnXmyaazeNCAS0Z35x3sqMeAPMKxp3Br7nt8l7M3Ey3DzU/WlbVzrQSPbzuPY1s7NdSMJixEirJIdw95O8KSMbXPip0hD2/MdQy2ZflRWjC7UNfrYuhSjKnsNQQpShtSbNobC2jfBZIwDjhxPDIFbp3B0hIWEYs0BTlaVmlESiJREoiURKIv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331640" y="2420888"/>
            <a:ext cx="705678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/>
              <a:t>Информационные каналы ЭБС</a:t>
            </a:r>
          </a:p>
        </p:txBody>
      </p:sp>
    </p:spTree>
    <p:extLst>
      <p:ext uri="{BB962C8B-B14F-4D97-AF65-F5344CB8AC3E}">
        <p14:creationId xmlns:p14="http://schemas.microsoft.com/office/powerpoint/2010/main" val="252743017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KK\Pictures\Логотипы\Фирменный стиль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866056" y="155568"/>
            <a:ext cx="6820744" cy="969326"/>
          </a:xfrm>
        </p:spPr>
        <p:txBody>
          <a:bodyPr>
            <a:noAutofit/>
          </a:bodyPr>
          <a:lstStyle/>
          <a:p>
            <a:r>
              <a:rPr lang="ru-RU" sz="3200" b="1" dirty="0"/>
              <a:t>ЭБС как Школа научной публикации 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619672" y="1960240"/>
            <a:ext cx="7067128" cy="4421088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dirty="0"/>
              <a:t>ЭБС «Университетская библиотека онлайн» создает важный элемент инфраструктуры студенческой науки:</a:t>
            </a:r>
          </a:p>
          <a:p>
            <a:r>
              <a:rPr lang="ru-RU" dirty="0"/>
              <a:t>Платформа для научной публикации.</a:t>
            </a:r>
          </a:p>
          <a:p>
            <a:r>
              <a:rPr lang="ru-RU" dirty="0"/>
              <a:t>Поддержка и обучение искусству научной публикации.</a:t>
            </a:r>
          </a:p>
          <a:p>
            <a:r>
              <a:rPr lang="ru-RU" dirty="0"/>
              <a:t>Соединение процессов (мест) исследования и процессов публикации.</a:t>
            </a:r>
          </a:p>
          <a:p>
            <a:r>
              <a:rPr lang="ru-RU" dirty="0"/>
              <a:t>Реализация шагов, фиксирующих для вуза статус научной публикации.</a:t>
            </a:r>
          </a:p>
          <a:p>
            <a:r>
              <a:rPr lang="ru-RU" dirty="0"/>
              <a:t>Система мотивации и </a:t>
            </a:r>
            <a:r>
              <a:rPr lang="ru-RU" dirty="0" err="1"/>
              <a:t>соревновательности</a:t>
            </a:r>
            <a:r>
              <a:rPr lang="ru-RU" dirty="0"/>
              <a:t>, поощряющая научные таланты.</a:t>
            </a:r>
          </a:p>
          <a:p>
            <a:r>
              <a:rPr lang="ru-RU" dirty="0"/>
              <a:t>Обучающие </a:t>
            </a:r>
            <a:r>
              <a:rPr lang="ru-RU" dirty="0" err="1"/>
              <a:t>вебинары</a:t>
            </a:r>
            <a:r>
              <a:rPr lang="ru-RU" dirty="0"/>
              <a:t> для преподавателей студентов.</a:t>
            </a:r>
          </a:p>
        </p:txBody>
      </p:sp>
    </p:spTree>
    <p:extLst>
      <p:ext uri="{BB962C8B-B14F-4D97-AF65-F5344CB8AC3E}">
        <p14:creationId xmlns:p14="http://schemas.microsoft.com/office/powerpoint/2010/main" val="308224143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547664" y="271250"/>
            <a:ext cx="7452320" cy="850106"/>
          </a:xfrm>
        </p:spPr>
        <p:txBody>
          <a:bodyPr/>
          <a:lstStyle/>
          <a:p>
            <a:r>
              <a:rPr kumimoji="0" lang="ru-RU" sz="3200" dirty="0">
                <a:latin typeface="Calibri" charset="0"/>
              </a:rPr>
              <a:t>УМЦ «</a:t>
            </a:r>
            <a:r>
              <a:rPr kumimoji="0" lang="ru-RU" sz="3200" dirty="0" err="1">
                <a:latin typeface="Calibri" charset="0"/>
              </a:rPr>
              <a:t>Директ</a:t>
            </a:r>
            <a:r>
              <a:rPr kumimoji="0" lang="ru-RU" sz="3200" dirty="0">
                <a:latin typeface="Calibri" charset="0"/>
              </a:rPr>
              <a:t>-Академия»: Ваш эксперт в цифровом пространстве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758718"/>
            <a:ext cx="8456229" cy="4249797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1930" y="6002104"/>
            <a:ext cx="64980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Повышение квалификации преподавательских кадров по всем вопросам информационно-образовательных компетенций</a:t>
            </a:r>
          </a:p>
        </p:txBody>
      </p:sp>
    </p:spTree>
    <p:extLst>
      <p:ext uri="{BB962C8B-B14F-4D97-AF65-F5344CB8AC3E}">
        <p14:creationId xmlns:p14="http://schemas.microsoft.com/office/powerpoint/2010/main" val="79078522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835696" y="332656"/>
            <a:ext cx="7416824" cy="850106"/>
          </a:xfrm>
        </p:spPr>
        <p:txBody>
          <a:bodyPr/>
          <a:lstStyle/>
          <a:p>
            <a:r>
              <a:rPr kumimoji="0" lang="ru-RU" sz="3200" dirty="0">
                <a:latin typeface="Calibri" charset="0"/>
              </a:rPr>
              <a:t>Информационные каналы поддержки</a:t>
            </a:r>
          </a:p>
        </p:txBody>
      </p:sp>
      <p:sp>
        <p:nvSpPr>
          <p:cNvPr id="5" name="Объект 2"/>
          <p:cNvSpPr>
            <a:spLocks noGrp="1"/>
          </p:cNvSpPr>
          <p:nvPr>
            <p:ph idx="1"/>
          </p:nvPr>
        </p:nvSpPr>
        <p:spPr>
          <a:xfrm>
            <a:off x="4067944" y="2204864"/>
            <a:ext cx="4608512" cy="3744416"/>
          </a:xfrm>
        </p:spPr>
        <p:txBody>
          <a:bodyPr/>
          <a:lstStyle/>
          <a:p>
            <a:pPr marL="0" indent="0">
              <a:buNone/>
            </a:pPr>
            <a:endParaRPr kumimoji="0" lang="ru-RU" sz="2800" dirty="0">
              <a:latin typeface="Calibri" charset="0"/>
            </a:endParaRPr>
          </a:p>
          <a:p>
            <a:pPr lvl="0"/>
            <a:r>
              <a:rPr lang="ru-RU" sz="2800" dirty="0"/>
              <a:t>Учебный канал на </a:t>
            </a:r>
            <a:r>
              <a:rPr lang="en-US" sz="2800" dirty="0"/>
              <a:t>YouTube</a:t>
            </a:r>
            <a:endParaRPr lang="ru-RU" sz="2800" dirty="0"/>
          </a:p>
          <a:p>
            <a:pPr lvl="0"/>
            <a:r>
              <a:rPr lang="ru-RU" sz="2800" dirty="0" err="1"/>
              <a:t>Вебинары</a:t>
            </a:r>
            <a:endParaRPr lang="ru-RU" sz="2800" dirty="0"/>
          </a:p>
          <a:p>
            <a:pPr lvl="0"/>
            <a:r>
              <a:rPr lang="ru-RU" sz="2800" dirty="0"/>
              <a:t>Техподдержка</a:t>
            </a:r>
          </a:p>
          <a:p>
            <a:r>
              <a:rPr lang="ru-RU" sz="2800" dirty="0"/>
              <a:t>Персональный менеджер</a:t>
            </a:r>
            <a:endParaRPr kumimoji="0" lang="ru-RU" sz="2800" dirty="0">
              <a:latin typeface="Calibri" charset="0"/>
            </a:endParaRPr>
          </a:p>
        </p:txBody>
      </p:sp>
      <p:pic>
        <p:nvPicPr>
          <p:cNvPr id="6" name="Picture 2" descr="http://psihologi-ya.ru/chelovek-kotoryj-reshaet-problem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060848"/>
            <a:ext cx="3284735" cy="42438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695095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979712" y="332656"/>
            <a:ext cx="6768752" cy="850106"/>
          </a:xfrm>
        </p:spPr>
        <p:txBody>
          <a:bodyPr/>
          <a:lstStyle/>
          <a:p>
            <a:r>
              <a:rPr kumimoji="0" lang="ru-RU" sz="3200" dirty="0">
                <a:latin typeface="Calibri" charset="0"/>
              </a:rPr>
              <a:t>Учебный </a:t>
            </a:r>
            <a:r>
              <a:rPr kumimoji="0" lang="ru-RU" sz="3200" dirty="0" err="1">
                <a:latin typeface="Calibri" charset="0"/>
              </a:rPr>
              <a:t>видеопортал</a:t>
            </a:r>
            <a:r>
              <a:rPr kumimoji="0" lang="ru-RU" sz="3200" dirty="0">
                <a:latin typeface="Calibri" charset="0"/>
              </a:rPr>
              <a:t> на </a:t>
            </a:r>
            <a:r>
              <a:rPr kumimoji="0" lang="en-US" sz="3200" dirty="0">
                <a:latin typeface="Calibri" charset="0"/>
              </a:rPr>
              <a:t>YouTube</a:t>
            </a:r>
            <a:endParaRPr kumimoji="0" lang="ru-RU" sz="3200" dirty="0">
              <a:latin typeface="Calibri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772816"/>
            <a:ext cx="5568857" cy="48652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47E64D9-087F-451E-A5E5-926E7E95D74C}"/>
              </a:ext>
            </a:extLst>
          </p:cNvPr>
          <p:cNvSpPr txBox="1"/>
          <p:nvPr/>
        </p:nvSpPr>
        <p:spPr>
          <a:xfrm>
            <a:off x="6012160" y="2132856"/>
            <a:ext cx="295232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НАШ КАНАЛ:</a:t>
            </a:r>
          </a:p>
          <a:p>
            <a:r>
              <a:rPr lang="ru-RU" dirty="0"/>
              <a:t>Функционал ЭБС = 15</a:t>
            </a:r>
          </a:p>
          <a:p>
            <a:r>
              <a:rPr lang="ru-RU" dirty="0"/>
              <a:t>Работа в </a:t>
            </a:r>
            <a:r>
              <a:rPr lang="en-US" dirty="0"/>
              <a:t>MOODLE = 17</a:t>
            </a:r>
          </a:p>
          <a:p>
            <a:r>
              <a:rPr lang="ru-RU" dirty="0"/>
              <a:t>ВЕБИНАРЫ = 254</a:t>
            </a:r>
          </a:p>
          <a:p>
            <a:r>
              <a:rPr lang="ru-RU" dirty="0"/>
              <a:t>Арт-портал = 3</a:t>
            </a:r>
          </a:p>
          <a:p>
            <a:r>
              <a:rPr lang="ru-RU" dirty="0"/>
              <a:t>Практикум автора учебного контента = 44</a:t>
            </a:r>
          </a:p>
          <a:p>
            <a:r>
              <a:rPr lang="ru-RU" dirty="0"/>
              <a:t>Профессиональная разработка учебного контента = 18</a:t>
            </a:r>
          </a:p>
          <a:p>
            <a:r>
              <a:rPr lang="ru-RU" dirty="0"/>
              <a:t>Учебные видеоролики = 70</a:t>
            </a:r>
          </a:p>
          <a:p>
            <a:r>
              <a:rPr lang="ru-RU" dirty="0"/>
              <a:t>Конференции, семинары, выступления = 21</a:t>
            </a:r>
            <a:endParaRPr lang="en-US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8009311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740350" y="332656"/>
            <a:ext cx="7128792" cy="850106"/>
          </a:xfrm>
        </p:spPr>
        <p:txBody>
          <a:bodyPr/>
          <a:lstStyle/>
          <a:p>
            <a:r>
              <a:rPr kumimoji="0" lang="ru-RU" sz="3200" dirty="0">
                <a:latin typeface="Calibri" charset="0"/>
              </a:rPr>
              <a:t>Учебный </a:t>
            </a:r>
            <a:r>
              <a:rPr kumimoji="0" lang="ru-RU" sz="3200" dirty="0" err="1">
                <a:latin typeface="Calibri" charset="0"/>
              </a:rPr>
              <a:t>видеопортал</a:t>
            </a:r>
            <a:r>
              <a:rPr kumimoji="0" lang="en-US" sz="3200" dirty="0">
                <a:latin typeface="Calibri" charset="0"/>
              </a:rPr>
              <a:t>:</a:t>
            </a:r>
            <a:r>
              <a:rPr kumimoji="0" lang="ru-RU" sz="3200" dirty="0">
                <a:latin typeface="Calibri" charset="0"/>
              </a:rPr>
              <a:t> </a:t>
            </a:r>
            <a:r>
              <a:rPr kumimoji="0" lang="ru-RU" sz="3200" dirty="0" err="1">
                <a:latin typeface="Calibri" charset="0"/>
              </a:rPr>
              <a:t>плейлисты</a:t>
            </a:r>
            <a:endParaRPr kumimoji="0" lang="ru-RU" sz="3200" dirty="0">
              <a:latin typeface="Calibri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1700808"/>
            <a:ext cx="7214592" cy="18286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Объект 2"/>
          <p:cNvSpPr>
            <a:spLocks noGrp="1"/>
          </p:cNvSpPr>
          <p:nvPr>
            <p:ph idx="1"/>
          </p:nvPr>
        </p:nvSpPr>
        <p:spPr>
          <a:xfrm>
            <a:off x="444206" y="3108163"/>
            <a:ext cx="8424936" cy="3744416"/>
          </a:xfrm>
        </p:spPr>
        <p:txBody>
          <a:bodyPr/>
          <a:lstStyle/>
          <a:p>
            <a:pPr marL="0" indent="0">
              <a:buNone/>
            </a:pPr>
            <a:endParaRPr kumimoji="0" lang="ru-RU" sz="2800" dirty="0">
              <a:latin typeface="Calibri" charset="0"/>
            </a:endParaRPr>
          </a:p>
          <a:p>
            <a:pPr lvl="0"/>
            <a:r>
              <a:rPr lang="ru-RU" sz="2400" dirty="0"/>
              <a:t>Работа с учебным порталом lms.biblioclub.ru</a:t>
            </a:r>
          </a:p>
          <a:p>
            <a:pPr lvl="0"/>
            <a:r>
              <a:rPr lang="ru-RU" sz="2400" dirty="0"/>
              <a:t>Функционал ЭБС «Университетская библиотека онлайн»</a:t>
            </a:r>
          </a:p>
          <a:p>
            <a:pPr lvl="0"/>
            <a:r>
              <a:rPr lang="ru-RU" sz="2400" dirty="0" err="1"/>
              <a:t>Вебинары</a:t>
            </a:r>
            <a:endParaRPr lang="ru-RU" sz="2400" dirty="0"/>
          </a:p>
          <a:p>
            <a:pPr lvl="0"/>
            <a:r>
              <a:rPr lang="ru-RU" sz="2400" dirty="0"/>
              <a:t>Конференции, семинары, выступления</a:t>
            </a:r>
          </a:p>
          <a:p>
            <a:pPr lvl="0"/>
            <a:r>
              <a:rPr lang="ru-RU" sz="2400" dirty="0"/>
              <a:t>Профессиональная разработка учебного контента</a:t>
            </a:r>
          </a:p>
          <a:p>
            <a:pPr lvl="0"/>
            <a:r>
              <a:rPr lang="ru-RU" sz="2400" dirty="0"/>
              <a:t>Учебные видеоролики</a:t>
            </a:r>
          </a:p>
          <a:p>
            <a:pPr lvl="0"/>
            <a:r>
              <a:rPr lang="ru-RU" sz="2400" dirty="0"/>
              <a:t>Практикум автора учебного контента</a:t>
            </a:r>
          </a:p>
          <a:p>
            <a:pPr lvl="0"/>
            <a:endParaRPr kumimoji="0" lang="ru-RU" sz="24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460658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9712" y="260648"/>
            <a:ext cx="6711280" cy="990600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chemeClr val="accent1"/>
                </a:solidFill>
              </a:rPr>
              <a:t>Наглядные материалы в вузе и на рабочем месте 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43" r="38848" b="6133"/>
          <a:stretch/>
        </p:blipFill>
        <p:spPr bwMode="auto">
          <a:xfrm>
            <a:off x="3960451" y="3393439"/>
            <a:ext cx="3695461" cy="2645416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3508" y="1931500"/>
            <a:ext cx="3672408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Blip>
                <a:blip r:embed="rId3"/>
              </a:buBlip>
            </a:pPr>
            <a:r>
              <a:rPr lang="ru-RU" sz="2800" dirty="0"/>
              <a:t>Плакаты</a:t>
            </a:r>
          </a:p>
          <a:p>
            <a:pPr marL="342900" indent="-342900">
              <a:buBlip>
                <a:blip r:embed="rId3"/>
              </a:buBlip>
            </a:pPr>
            <a:r>
              <a:rPr lang="ru-RU" sz="2800" dirty="0" err="1"/>
              <a:t>Флаеры</a:t>
            </a:r>
            <a:r>
              <a:rPr lang="ru-RU" sz="2800" dirty="0"/>
              <a:t> на рабочее место</a:t>
            </a:r>
          </a:p>
          <a:p>
            <a:pPr marL="342900" indent="-342900">
              <a:buBlip>
                <a:blip r:embed="rId3"/>
              </a:buBlip>
            </a:pPr>
            <a:r>
              <a:rPr lang="ru-RU" sz="2800" dirty="0"/>
              <a:t>Буклеты на кафедру</a:t>
            </a:r>
          </a:p>
          <a:p>
            <a:pPr marL="342900" indent="-342900">
              <a:buBlip>
                <a:blip r:embed="rId3"/>
              </a:buBlip>
            </a:pPr>
            <a:r>
              <a:rPr lang="ru-RU" sz="2800" dirty="0"/>
              <a:t>Инструкции</a:t>
            </a:r>
          </a:p>
          <a:p>
            <a:pPr marL="342900" indent="-342900">
              <a:buBlip>
                <a:blip r:embed="rId3"/>
              </a:buBlip>
            </a:pPr>
            <a:r>
              <a:rPr lang="ru-RU" sz="2800" dirty="0"/>
              <a:t>Наклейки-</a:t>
            </a:r>
            <a:r>
              <a:rPr lang="ru-RU" sz="2800" dirty="0" err="1"/>
              <a:t>стикеры</a:t>
            </a:r>
            <a:endParaRPr lang="ru-RU" sz="2800" dirty="0"/>
          </a:p>
          <a:p>
            <a:pPr marL="285750" indent="-285750">
              <a:buBlip>
                <a:blip r:embed="rId3"/>
              </a:buBlip>
            </a:pPr>
            <a:endParaRPr lang="ru-RU" sz="1600" dirty="0"/>
          </a:p>
        </p:txBody>
      </p:sp>
      <p:pic>
        <p:nvPicPr>
          <p:cNvPr id="5" name="Изображение 4" descr="плакат_small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765" y="2564904"/>
            <a:ext cx="2511640" cy="3456384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8456642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835696" y="356718"/>
            <a:ext cx="3491880" cy="850106"/>
          </a:xfrm>
        </p:spPr>
        <p:txBody>
          <a:bodyPr/>
          <a:lstStyle/>
          <a:p>
            <a:r>
              <a:rPr lang="ru-RU" sz="3200" dirty="0"/>
              <a:t> </a:t>
            </a:r>
            <a:r>
              <a:rPr kumimoji="0" lang="ru-RU" sz="3200" dirty="0">
                <a:latin typeface="Calibri" charset="0"/>
              </a:rPr>
              <a:t>Техподдержка</a:t>
            </a:r>
          </a:p>
        </p:txBody>
      </p:sp>
      <p:sp>
        <p:nvSpPr>
          <p:cNvPr id="5" name="Объект 2"/>
          <p:cNvSpPr txBox="1">
            <a:spLocks/>
          </p:cNvSpPr>
          <p:nvPr/>
        </p:nvSpPr>
        <p:spPr bwMode="auto">
          <a:xfrm>
            <a:off x="358080" y="5348808"/>
            <a:ext cx="7101785" cy="1484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0" lang="ru-RU" sz="2000" dirty="0">
                <a:latin typeface="Calibri" charset="0"/>
              </a:rPr>
              <a:t>Кнопка «Задать вопрос» - на каждой странице сайта</a:t>
            </a:r>
          </a:p>
          <a:p>
            <a:r>
              <a:rPr kumimoji="0" lang="en-US" sz="2000" dirty="0">
                <a:latin typeface="Calibri" charset="0"/>
              </a:rPr>
              <a:t>E-mail, Skype</a:t>
            </a:r>
          </a:p>
          <a:p>
            <a:r>
              <a:rPr kumimoji="0" lang="ru-RU" sz="2000" dirty="0">
                <a:latin typeface="Calibri" charset="0"/>
              </a:rPr>
              <a:t>Телефон</a:t>
            </a:r>
            <a:r>
              <a:rPr kumimoji="0" lang="en-US" sz="2000" dirty="0">
                <a:latin typeface="Calibri" charset="0"/>
              </a:rPr>
              <a:t>: </a:t>
            </a:r>
            <a:r>
              <a:rPr lang="ru-RU" sz="2000" dirty="0"/>
              <a:t> 8 800 333 6845 (звонок бесплатный)</a:t>
            </a:r>
            <a:endParaRPr kumimoji="0" lang="ru-RU" sz="2000" dirty="0">
              <a:latin typeface="Calibri" charset="0"/>
            </a:endParaRPr>
          </a:p>
        </p:txBody>
      </p:sp>
      <p:sp>
        <p:nvSpPr>
          <p:cNvPr id="10" name="Стрелка вправо 9"/>
          <p:cNvSpPr/>
          <p:nvPr/>
        </p:nvSpPr>
        <p:spPr>
          <a:xfrm>
            <a:off x="4012528" y="2117705"/>
            <a:ext cx="673546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9942" y="3284984"/>
            <a:ext cx="4560502" cy="18726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610" y="1829673"/>
            <a:ext cx="3365827" cy="10434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8082" y="1901681"/>
            <a:ext cx="4087893" cy="32396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4863169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азвание 4"/>
          <p:cNvSpPr>
            <a:spLocks noGrp="1"/>
          </p:cNvSpPr>
          <p:nvPr>
            <p:ph type="title" idx="4294967295"/>
          </p:nvPr>
        </p:nvSpPr>
        <p:spPr>
          <a:xfrm>
            <a:off x="674559" y="1146573"/>
            <a:ext cx="8154650" cy="425053"/>
          </a:xfrm>
        </p:spPr>
        <p:txBody>
          <a:bodyPr>
            <a:noAutofit/>
          </a:bodyPr>
          <a:lstStyle/>
          <a:p>
            <a:pPr algn="ctr"/>
            <a:r>
              <a:rPr lang="ru-RU" sz="2400" dirty="0"/>
              <a:t>ПРИСОЕДИНЯЙТЕСЬ! </a:t>
            </a:r>
            <a:r>
              <a:rPr lang="ru-RU" sz="2400"/>
              <a:t>Учитесь вместе с нами!</a:t>
            </a:r>
            <a:endParaRPr lang="ru-RU" sz="2400" dirty="0"/>
          </a:p>
        </p:txBody>
      </p:sp>
      <p:sp>
        <p:nvSpPr>
          <p:cNvPr id="7" name="Текст 6"/>
          <p:cNvSpPr>
            <a:spLocks noGrp="1"/>
          </p:cNvSpPr>
          <p:nvPr>
            <p:ph type="body" sz="half" idx="4294967295"/>
          </p:nvPr>
        </p:nvSpPr>
        <p:spPr>
          <a:xfrm>
            <a:off x="158905" y="1725460"/>
            <a:ext cx="2701977" cy="1462385"/>
          </a:xfrm>
        </p:spPr>
        <p:txBody>
          <a:bodyPr>
            <a:normAutofit/>
          </a:bodyPr>
          <a:lstStyle/>
          <a:p>
            <a:pPr algn="r"/>
            <a:r>
              <a:rPr lang="en-US" sz="1350" i="1" dirty="0" err="1"/>
              <a:t>www.biblioclub.ru</a:t>
            </a:r>
            <a:endParaRPr lang="ru-RU" sz="1350" i="1" dirty="0"/>
          </a:p>
          <a:p>
            <a:pPr algn="r"/>
            <a:r>
              <a:rPr lang="ru-RU" sz="1350" i="1" dirty="0"/>
              <a:t>ООО «</a:t>
            </a:r>
            <a:r>
              <a:rPr lang="ru-RU" sz="1350" i="1" dirty="0" err="1"/>
              <a:t>Директ</a:t>
            </a:r>
            <a:r>
              <a:rPr lang="ru-RU" sz="1350" i="1" dirty="0"/>
              <a:t>-Медиа»</a:t>
            </a:r>
            <a:endParaRPr lang="en-US" sz="1350" i="1" dirty="0"/>
          </a:p>
          <a:p>
            <a:pPr algn="r"/>
            <a:r>
              <a:rPr lang="ru-RU" sz="1350" i="1" dirty="0"/>
              <a:t>Константин Костюк</a:t>
            </a:r>
          </a:p>
          <a:p>
            <a:pPr algn="r"/>
            <a:r>
              <a:rPr lang="en-US" sz="1350" i="1" dirty="0" err="1"/>
              <a:t>kkostjuk@directmedia.ru</a:t>
            </a:r>
            <a:endParaRPr lang="ru-RU" sz="1350" i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6062" y="4737206"/>
            <a:ext cx="948801" cy="79066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98121" y="4422560"/>
            <a:ext cx="15730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BE FIRST! 2018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11" name="Рисунок 10" descr="Изображение выглядит как пол, потолок, внутренний, человек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9E2BF3E8-5A07-48DE-8EBB-279FFAB87A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7981" y="1744903"/>
            <a:ext cx="4972165" cy="372912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9053E7C-FA09-4E5B-9301-3C521D0752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120" y="2959668"/>
            <a:ext cx="1409700" cy="1143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106BED4-A03A-43B6-BADE-110AC2B33789}"/>
              </a:ext>
            </a:extLst>
          </p:cNvPr>
          <p:cNvSpPr txBox="1"/>
          <p:nvPr/>
        </p:nvSpPr>
        <p:spPr>
          <a:xfrm>
            <a:off x="3418071" y="5617376"/>
            <a:ext cx="5193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/>
              <a:t>Награждение победителей конкурса </a:t>
            </a:r>
            <a:r>
              <a:rPr lang="en-US" i="1" dirty="0"/>
              <a:t>Be First-2018 </a:t>
            </a:r>
            <a:r>
              <a:rPr lang="ru-RU" i="1" dirty="0"/>
              <a:t>на ММКВЯ в Москве, сентябрь 2018.</a:t>
            </a:r>
          </a:p>
        </p:txBody>
      </p:sp>
    </p:spTree>
    <p:extLst>
      <p:ext uri="{BB962C8B-B14F-4D97-AF65-F5344CB8AC3E}">
        <p14:creationId xmlns:p14="http://schemas.microsoft.com/office/powerpoint/2010/main" val="18324179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187624" y="29696"/>
            <a:ext cx="7776864" cy="969326"/>
          </a:xfrm>
        </p:spPr>
        <p:txBody>
          <a:bodyPr>
            <a:noAutofit/>
          </a:bodyPr>
          <a:lstStyle/>
          <a:p>
            <a:r>
              <a:rPr kumimoji="0" lang="ru-RU" sz="3200" dirty="0">
                <a:latin typeface="Calibri" charset="0"/>
              </a:rPr>
              <a:t>Университетская библиотека онлайн </a:t>
            </a:r>
            <a:br>
              <a:rPr kumimoji="0" lang="ru-RU" sz="3200" dirty="0">
                <a:latin typeface="Calibri" charset="0"/>
              </a:rPr>
            </a:br>
            <a:r>
              <a:rPr kumimoji="0" lang="ru-RU" sz="3200" dirty="0">
                <a:latin typeface="Calibri" charset="0"/>
              </a:rPr>
              <a:t>в цифрах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1772816"/>
            <a:ext cx="8229600" cy="4525963"/>
          </a:xfrm>
        </p:spPr>
        <p:txBody>
          <a:bodyPr>
            <a:normAutofit/>
          </a:bodyPr>
          <a:lstStyle/>
          <a:p>
            <a:pPr>
              <a:buBlip>
                <a:blip r:embed="rId3"/>
              </a:buBlip>
            </a:pPr>
            <a:r>
              <a:rPr lang="ru-RU" sz="2400" dirty="0"/>
              <a:t>Более 120 тыс. книг</a:t>
            </a:r>
          </a:p>
          <a:p>
            <a:pPr>
              <a:buBlip>
                <a:blip r:embed="rId3"/>
              </a:buBlip>
            </a:pPr>
            <a:r>
              <a:rPr lang="ru-RU" sz="2400" dirty="0"/>
              <a:t>Более 5</a:t>
            </a:r>
            <a:r>
              <a:rPr lang="en-US" sz="2400" dirty="0"/>
              <a:t>0</a:t>
            </a:r>
            <a:r>
              <a:rPr lang="ru-RU" sz="2400" dirty="0"/>
              <a:t>0 вузов-подписчиков</a:t>
            </a:r>
          </a:p>
          <a:p>
            <a:pPr marL="0" indent="0">
              <a:buNone/>
            </a:pPr>
            <a:endParaRPr lang="ru-RU" sz="500" dirty="0"/>
          </a:p>
          <a:p>
            <a:pPr>
              <a:buBlip>
                <a:blip r:embed="rId3"/>
              </a:buBlip>
            </a:pPr>
            <a:r>
              <a:rPr lang="ru-RU" sz="2400" dirty="0"/>
              <a:t>Более 25% рынка ЭБС</a:t>
            </a:r>
          </a:p>
          <a:p>
            <a:pPr marL="0" indent="0">
              <a:buNone/>
            </a:pPr>
            <a:endParaRPr lang="ru-RU" sz="500" dirty="0"/>
          </a:p>
          <a:p>
            <a:pPr>
              <a:buBlip>
                <a:blip r:embed="rId3"/>
              </a:buBlip>
            </a:pPr>
            <a:r>
              <a:rPr lang="ru-RU" sz="2400" dirty="0"/>
              <a:t>Более 400 издательств</a:t>
            </a:r>
          </a:p>
          <a:p>
            <a:pPr marL="0" indent="0">
              <a:buNone/>
            </a:pPr>
            <a:endParaRPr lang="ru-RU" sz="500" dirty="0"/>
          </a:p>
          <a:p>
            <a:pPr>
              <a:buBlip>
                <a:blip r:embed="rId3"/>
              </a:buBlip>
            </a:pPr>
            <a:r>
              <a:rPr lang="ru-RU" sz="2400" dirty="0"/>
              <a:t>Из них – 60% издательств «учебной двадцатки», определяющий рынок учебников</a:t>
            </a:r>
          </a:p>
          <a:p>
            <a:pPr marL="0" indent="0">
              <a:buNone/>
            </a:pPr>
            <a:endParaRPr lang="ru-RU" sz="500" dirty="0"/>
          </a:p>
          <a:p>
            <a:pPr>
              <a:buBlip>
                <a:blip r:embed="rId3"/>
              </a:buBlip>
            </a:pPr>
            <a:r>
              <a:rPr lang="ru-RU" sz="2400" dirty="0"/>
              <a:t>Более </a:t>
            </a:r>
            <a:r>
              <a:rPr lang="en-US" sz="2400" dirty="0"/>
              <a:t>3</a:t>
            </a:r>
            <a:r>
              <a:rPr lang="ru-RU" sz="2400" dirty="0"/>
              <a:t>50 000 </a:t>
            </a:r>
            <a:r>
              <a:rPr lang="ru-RU" sz="2400" dirty="0" err="1"/>
              <a:t>книгообращений</a:t>
            </a:r>
            <a:r>
              <a:rPr lang="ru-RU" sz="2400" dirty="0"/>
              <a:t>, 30 млн. стр. в год</a:t>
            </a:r>
          </a:p>
          <a:p>
            <a:pPr marL="0" indent="0">
              <a:buNone/>
            </a:pPr>
            <a:endParaRPr lang="ru-RU" sz="500" dirty="0"/>
          </a:p>
          <a:p>
            <a:pPr>
              <a:buBlip>
                <a:blip r:embed="rId3"/>
              </a:buBlip>
            </a:pPr>
            <a:r>
              <a:rPr lang="ru-RU" sz="2400" dirty="0"/>
              <a:t>Более </a:t>
            </a:r>
            <a:r>
              <a:rPr lang="en-US" sz="2400" dirty="0"/>
              <a:t>800 000 </a:t>
            </a:r>
            <a:r>
              <a:rPr lang="ru-RU" sz="2400" dirty="0"/>
              <a:t>пользователей</a:t>
            </a:r>
          </a:p>
          <a:p>
            <a:pPr marL="0" indent="0">
              <a:buNone/>
            </a:pPr>
            <a:endParaRPr lang="ru-RU" sz="500" dirty="0"/>
          </a:p>
          <a:p>
            <a:pPr>
              <a:buBlip>
                <a:blip r:embed="rId3"/>
              </a:buBlip>
            </a:pPr>
            <a:r>
              <a:rPr lang="ru-RU" sz="2400" dirty="0"/>
              <a:t>Аудитория – более 1 700 000 учащихся</a:t>
            </a:r>
          </a:p>
          <a:p>
            <a:pPr algn="ctr">
              <a:buBlip>
                <a:blip r:embed="rId3"/>
              </a:buBlip>
            </a:pP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514856930"/>
      </p:ext>
    </p:extLst>
  </p:cSld>
  <p:clrMapOvr>
    <a:masterClrMapping/>
  </p:clrMapOvr>
</p:sld>
</file>

<file path=ppt/theme/theme1.xml><?xml version="1.0" encoding="utf-8"?>
<a:theme xmlns:a="http://schemas.openxmlformats.org/drawingml/2006/main" name="Шаблон УБ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4_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1_Шаблон УБ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Шаблон УБ.potx</Template>
  <TotalTime>14047</TotalTime>
  <Words>3644</Words>
  <Application>Microsoft Office PowerPoint</Application>
  <PresentationFormat>Экран (4:3)</PresentationFormat>
  <Paragraphs>552</Paragraphs>
  <Slides>88</Slides>
  <Notes>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88</vt:i4>
      </vt:variant>
    </vt:vector>
  </HeadingPairs>
  <TitlesOfParts>
    <vt:vector size="100" baseType="lpstr">
      <vt:lpstr>American Typewriter</vt:lpstr>
      <vt:lpstr>Arial</vt:lpstr>
      <vt:lpstr>Calibri</vt:lpstr>
      <vt:lpstr>Cambria Math</vt:lpstr>
      <vt:lpstr>Century</vt:lpstr>
      <vt:lpstr>Courier New</vt:lpstr>
      <vt:lpstr>Mangal</vt:lpstr>
      <vt:lpstr>Monaco</vt:lpstr>
      <vt:lpstr>Шаблон УБ</vt:lpstr>
      <vt:lpstr>3_Тема Office</vt:lpstr>
      <vt:lpstr>4_Тема Office</vt:lpstr>
      <vt:lpstr>1_Шаблон УБ</vt:lpstr>
      <vt:lpstr>Использование ЭБС в обучении и продвижении науки: Новые инструменты и сервисы ЭБС «Университетская библиотека онлайн»</vt:lpstr>
      <vt:lpstr>Презентация PowerPoint</vt:lpstr>
      <vt:lpstr>Типология электронных образовательных ресурсов </vt:lpstr>
      <vt:lpstr>ЭБС по ГОСТу</vt:lpstr>
      <vt:lpstr>ЭБС оо и ЭБС ак</vt:lpstr>
      <vt:lpstr>Специфические функции ЭБС</vt:lpstr>
      <vt:lpstr>Университетская библиотека онлайн – всероссийский агрегатор научной и профессиональной литературы</vt:lpstr>
      <vt:lpstr>Университетская библиотека онлайн</vt:lpstr>
      <vt:lpstr>Университетская библиотека онлайн  в цифрах</vt:lpstr>
      <vt:lpstr>Контент: все для общегуманитарного и профессионального циклов</vt:lpstr>
      <vt:lpstr>Учебные издательства: в базовой и издательской коллекциях</vt:lpstr>
      <vt:lpstr>Научные и вузовские издательства</vt:lpstr>
      <vt:lpstr>Презентация PowerPoint</vt:lpstr>
      <vt:lpstr>Тематические книжные коллекции</vt:lpstr>
      <vt:lpstr>Золотой фонд научной классики</vt:lpstr>
      <vt:lpstr>Именитые ученые и писатели</vt:lpstr>
      <vt:lpstr>Периодика-500</vt:lpstr>
      <vt:lpstr>ЭКСКЛЮЗИВ: АКАДЕМИЧЕСКАЯ КОЛЛЕКЦИЯ ИЗДАТЕЛЬСТВА PEARSON КНИГИ издательств Cambridge UP, Oxford UP по английскому языку</vt:lpstr>
      <vt:lpstr>Использование ЭБС</vt:lpstr>
      <vt:lpstr>ЭБС – основа информационно-образовательной среды вуза</vt:lpstr>
      <vt:lpstr>«Директ-Академия»: Обучаем инновациям в обучении</vt:lpstr>
      <vt:lpstr>Наши принципы: Больше, чем ЭБС!</vt:lpstr>
      <vt:lpstr>Новое в эбс «университетская библиотека онлайн»</vt:lpstr>
      <vt:lpstr>Инновации ЭБС «Университетская библиотека онлайн»</vt:lpstr>
      <vt:lpstr>Мои научные интересы</vt:lpstr>
      <vt:lpstr>Дополнительные параметры и возможности для вуза</vt:lpstr>
      <vt:lpstr>Точка опоры: кафедры!</vt:lpstr>
      <vt:lpstr>Вовлечение:  Работа по кластерам</vt:lpstr>
      <vt:lpstr>Профильные блоки: что это такое?</vt:lpstr>
      <vt:lpstr>Выборочное комплектование в «Университетской библиотеке онлайн»</vt:lpstr>
      <vt:lpstr>Презентация PowerPoint</vt:lpstr>
      <vt:lpstr>Библиографическое описание</vt:lpstr>
      <vt:lpstr>Презентация PowerPoint</vt:lpstr>
      <vt:lpstr>Презентация PowerPoint</vt:lpstr>
      <vt:lpstr>Презентация PowerPoint</vt:lpstr>
      <vt:lpstr>Поисковые выборки  (глазами преподавателя)</vt:lpstr>
      <vt:lpstr>Презентация PowerPoint</vt:lpstr>
      <vt:lpstr>Возможность прикреплять литературу к своим дисциплинам</vt:lpstr>
      <vt:lpstr>Личный кабинет преподавателя</vt:lpstr>
      <vt:lpstr>Дополнительные возможности для преподавателя</vt:lpstr>
      <vt:lpstr>Презентация PowerPoint</vt:lpstr>
      <vt:lpstr>Революция  в Книгообеспеченности</vt:lpstr>
      <vt:lpstr>3 функции Книгообеспеченности</vt:lpstr>
      <vt:lpstr>Мой вуз/Книгообеспеченность </vt:lpstr>
      <vt:lpstr>Поиск и выбор книг</vt:lpstr>
      <vt:lpstr>Рекомендации вузов</vt:lpstr>
      <vt:lpstr>Добавление в КО со страницы книги</vt:lpstr>
      <vt:lpstr>Выгрузка файла Эксель</vt:lpstr>
      <vt:lpstr>Отправьте РПД – мы сделаем сами!</vt:lpstr>
      <vt:lpstr>Презентация PowerPoint</vt:lpstr>
      <vt:lpstr>Вовлечение преподавателя</vt:lpstr>
      <vt:lpstr>Приглашаем авторов к публикации</vt:lpstr>
      <vt:lpstr>Какие издания можно опубликовать?</vt:lpstr>
      <vt:lpstr>Условия публикации в ЭБС</vt:lpstr>
      <vt:lpstr>Сервис публикаций: полная автоматизация</vt:lpstr>
      <vt:lpstr>Статистика автора</vt:lpstr>
      <vt:lpstr>Проще некуда: 1. Загрузите файл</vt:lpstr>
      <vt:lpstr>2. Заполните информацию о книге</vt:lpstr>
      <vt:lpstr>Подготовка полноценной книги</vt:lpstr>
      <vt:lpstr>ВЫДАЧА СВИДЕТЕЛЬСТВА О ПУБЛИКАЦИИ</vt:lpstr>
      <vt:lpstr>Технологии продвижения книги</vt:lpstr>
      <vt:lpstr> Авторы Директ-Медиа – в одном ряду с Именитыми учёными!</vt:lpstr>
      <vt:lpstr>Мы не только продвигаем, но – создаем авторов</vt:lpstr>
      <vt:lpstr>Присвоение DOI</vt:lpstr>
      <vt:lpstr>Не только РИНЦ, но и Web of Science!</vt:lpstr>
      <vt:lpstr>BIBLIOPLANET – платформа научных монографий для зарубежного читателя</vt:lpstr>
      <vt:lpstr>Рост публикационной активности в России благодаря цифровым технологиям</vt:lpstr>
      <vt:lpstr>Презентация PowerPoint</vt:lpstr>
      <vt:lpstr>Презентация PowerPoint</vt:lpstr>
      <vt:lpstr>Вот что дает ЭБС:</vt:lpstr>
      <vt:lpstr>Презентация PowerPoint</vt:lpstr>
      <vt:lpstr>Презентация PowerPoint</vt:lpstr>
      <vt:lpstr>ВКР как научная публикация</vt:lpstr>
      <vt:lpstr>Раздел «Студенческая наука»</vt:lpstr>
      <vt:lpstr>Опубликованная работа</vt:lpstr>
      <vt:lpstr>ВКР-Репозиторий</vt:lpstr>
      <vt:lpstr>Интеграция ЭБС и Антиплагиат</vt:lpstr>
      <vt:lpstr>III Конкурс на лучшую студенческую работу «BE FIRST!» 2018 </vt:lpstr>
      <vt:lpstr>Конкурс на лучшую монографию</vt:lpstr>
      <vt:lpstr>Презентация PowerPoint</vt:lpstr>
      <vt:lpstr>ЭБС как Школа научной публикации </vt:lpstr>
      <vt:lpstr>УМЦ «Директ-Академия»: Ваш эксперт в цифровом пространстве</vt:lpstr>
      <vt:lpstr>Информационные каналы поддержки</vt:lpstr>
      <vt:lpstr>Учебный видеопортал на YouTube</vt:lpstr>
      <vt:lpstr>Учебный видеопортал: плейлисты</vt:lpstr>
      <vt:lpstr>Наглядные материалы в вузе и на рабочем месте </vt:lpstr>
      <vt:lpstr> Техподдержка</vt:lpstr>
      <vt:lpstr>ПРИСОЕДИНЯЙТЕСЬ! Учитесь вместе с нами!</vt:lpstr>
    </vt:vector>
  </TitlesOfParts>
  <Company>TOSHIBA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Konstantin Kostyuk</cp:lastModifiedBy>
  <cp:revision>365</cp:revision>
  <dcterms:created xsi:type="dcterms:W3CDTF">2012-09-30T13:50:19Z</dcterms:created>
  <dcterms:modified xsi:type="dcterms:W3CDTF">2018-10-05T04:55:33Z</dcterms:modified>
</cp:coreProperties>
</file>