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7"/>
  </p:notesMasterIdLst>
  <p:sldIdLst>
    <p:sldId id="659" r:id="rId2"/>
    <p:sldId id="693" r:id="rId3"/>
    <p:sldId id="681" r:id="rId4"/>
    <p:sldId id="696" r:id="rId5"/>
    <p:sldId id="771" r:id="rId6"/>
    <p:sldId id="697" r:id="rId7"/>
    <p:sldId id="698" r:id="rId8"/>
    <p:sldId id="700" r:id="rId9"/>
    <p:sldId id="701" r:id="rId10"/>
    <p:sldId id="702" r:id="rId11"/>
    <p:sldId id="703" r:id="rId12"/>
    <p:sldId id="717" r:id="rId13"/>
    <p:sldId id="781" r:id="rId14"/>
    <p:sldId id="692" r:id="rId15"/>
    <p:sldId id="782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1F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35" autoAdjust="0"/>
    <p:restoredTop sz="94660"/>
  </p:normalViewPr>
  <p:slideViewPr>
    <p:cSldViewPr>
      <p:cViewPr varScale="1">
        <p:scale>
          <a:sx n="88" d="100"/>
          <a:sy n="88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9ECBDD4-B6DF-7746-8F3C-9E1ABF85267D}" type="datetimeFigureOut">
              <a:rPr lang="ru-RU"/>
              <a:pPr>
                <a:defRPr/>
              </a:pPr>
              <a:t>05.10.2018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B27AE53-1AF4-124F-960D-371A542EC6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16832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Arial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B27AE53-1AF4-124F-960D-371A542EC6FB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80483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F81-C5E4-6848-AA47-5C82389909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F1AB-5350-F745-BED9-B5B35EAA9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21253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F81-C5E4-6848-AA47-5C82389909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F1AB-5350-F745-BED9-B5B35EAA9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77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F81-C5E4-6848-AA47-5C82389909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F1AB-5350-F745-BED9-B5B35EAA9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12894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F81-C5E4-6848-AA47-5C82389909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F1AB-5350-F745-BED9-B5B35EAA9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302133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F81-C5E4-6848-AA47-5C82389909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F1AB-5350-F745-BED9-B5B35EAA9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25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F81-C5E4-6848-AA47-5C82389909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F1AB-5350-F745-BED9-B5B35EAA9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4360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F81-C5E4-6848-AA47-5C82389909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F1AB-5350-F745-BED9-B5B35EAA9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814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F81-C5E4-6848-AA47-5C82389909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F1AB-5350-F745-BED9-B5B35EAA9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29040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F81-C5E4-6848-AA47-5C82389909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F1AB-5350-F745-BED9-B5B35EAA9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76567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F81-C5E4-6848-AA47-5C82389909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F1AB-5350-F745-BED9-B5B35EAA9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5875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C8F81-C5E4-6848-AA47-5C823899093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05.10.2018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8F1AB-5350-F745-BED9-B5B35EAA935F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83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0EDC8F81-C5E4-6848-AA47-5C8238990934}" type="datetimeFigureOut">
              <a:rPr kumimoji="0" lang="ru-RU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05.10.2018</a:t>
            </a:fld>
            <a:endParaRPr kumimoji="0" lang="ru-RU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kumimoji="0" lang="ru-RU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6298F1AB-5350-F745-BED9-B5B35EAA935F}" type="slidenum">
              <a:rPr kumimoji="0" lang="ru-RU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umimoji="0" lang="ru-RU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399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298051" y="3429000"/>
            <a:ext cx="8604593" cy="1470025"/>
          </a:xfrm>
        </p:spPr>
        <p:txBody>
          <a:bodyPr>
            <a:normAutofit/>
          </a:bodyPr>
          <a:lstStyle/>
          <a:p>
            <a:r>
              <a:rPr lang="ru-RU" sz="2700" b="1" dirty="0"/>
              <a:t>Использование ЭБС в обучении и продвижении науки: Новые инструменты и сервисы ЭБС «Университетская библиотека онлайн»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98051" y="5716813"/>
            <a:ext cx="198689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ru-RU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Костюк К.Н.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ru-RU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ООО «</a:t>
            </a:r>
            <a:r>
              <a:rPr kumimoji="0" lang="ru-RU" sz="1400" b="1" dirty="0" err="1">
                <a:solidFill>
                  <a:prstClr val="black"/>
                </a:solidFill>
                <a:latin typeface="Calibri"/>
                <a:ea typeface="+mn-ea"/>
                <a:cs typeface="+mn-cs"/>
              </a:rPr>
              <a:t>Директ</a:t>
            </a:r>
            <a:r>
              <a:rPr kumimoji="0" lang="ru-RU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-Медиа»</a:t>
            </a:r>
          </a:p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kumimoji="0" lang="ru-RU" sz="14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Уфа, 5 октября 2018</a:t>
            </a:r>
          </a:p>
        </p:txBody>
      </p:sp>
    </p:spTree>
    <p:extLst>
      <p:ext uri="{BB962C8B-B14F-4D97-AF65-F5344CB8AC3E}">
        <p14:creationId xmlns:p14="http://schemas.microsoft.com/office/powerpoint/2010/main" xmlns="" val="977531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7128792" cy="850106"/>
          </a:xfrm>
        </p:spPr>
        <p:txBody>
          <a:bodyPr/>
          <a:lstStyle/>
          <a:p>
            <a:r>
              <a:rPr kumimoji="0" lang="ru-RU" sz="3600" b="1" dirty="0">
                <a:latin typeface="Calibri" charset="0"/>
              </a:rPr>
              <a:t>2. Заполните информацию о книге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84040" y="1340768"/>
            <a:ext cx="7128792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</a:rPr>
              <a:t>Аннотация, маркетинговая информация и рецензии – </a:t>
            </a:r>
          </a:p>
          <a:p>
            <a:pPr algn="ctr"/>
            <a:r>
              <a:rPr lang="ru-RU" b="1" dirty="0">
                <a:solidFill>
                  <a:schemeClr val="bg1"/>
                </a:solidFill>
              </a:rPr>
              <a:t>помогают продвигать книгу!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5418" y="2420888"/>
            <a:ext cx="6826036" cy="3134738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2451975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591097" y="448097"/>
            <a:ext cx="6635750" cy="850106"/>
          </a:xfrm>
        </p:spPr>
        <p:txBody>
          <a:bodyPr/>
          <a:lstStyle/>
          <a:p>
            <a:r>
              <a:rPr kumimoji="0" lang="ru-RU" sz="3600" b="1" dirty="0">
                <a:latin typeface="Calibri" charset="0"/>
              </a:rPr>
              <a:t>Подготовка полноценной книги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91680" y="3922762"/>
            <a:ext cx="6120680" cy="17851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/>
              <a:t>Дополнительные опции: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Можно проверить на уникальность </a:t>
            </a:r>
            <a:r>
              <a:rPr lang="ru-RU" dirty="0" smtClean="0"/>
              <a:t>через </a:t>
            </a:r>
            <a:r>
              <a:rPr lang="ru-RU" dirty="0" err="1" smtClean="0"/>
              <a:t>Антиплагиат</a:t>
            </a:r>
            <a:r>
              <a:rPr lang="ru-RU" dirty="0" smtClean="0"/>
              <a:t> (наличие </a:t>
            </a:r>
            <a:r>
              <a:rPr lang="ru-RU" dirty="0"/>
              <a:t>заимствований);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Можно заказать пакет продвижения </a:t>
            </a:r>
            <a:r>
              <a:rPr lang="ru-RU" dirty="0" smtClean="0"/>
              <a:t>издания</a:t>
            </a:r>
            <a:r>
              <a:rPr lang="ru-RU" dirty="0" smtClean="0"/>
              <a:t>(отправка </a:t>
            </a:r>
            <a:r>
              <a:rPr lang="ru-RU" dirty="0"/>
              <a:t>обязательных экземпляров).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/>
              <a:t>В книгу можно добавлять интерактивные элементы.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148478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55576" y="1300118"/>
            <a:ext cx="781456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1. Книга находится на </a:t>
            </a:r>
            <a:r>
              <a:rPr lang="ru-RU" dirty="0" err="1"/>
              <a:t>модерации</a:t>
            </a:r>
            <a:r>
              <a:rPr lang="ru-RU" dirty="0"/>
              <a:t>: проверяется редактором.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3319" y="1869907"/>
            <a:ext cx="7816820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dirty="0"/>
              <a:t>2. Если книга принимается, то с автором заключается лицензионный договор</a:t>
            </a:r>
          </a:p>
          <a:p>
            <a:r>
              <a:rPr lang="ru-RU" dirty="0"/>
              <a:t> с вознаграждением.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5575" y="2708920"/>
            <a:ext cx="7814563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3. Книга проходит издательский цикл.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53320" y="3275692"/>
            <a:ext cx="781682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/>
              <a:t>4. Автору высылается 2 экземпляра отпечатанной книги.</a:t>
            </a: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323528" y="1268760"/>
            <a:ext cx="0" cy="2376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878478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104056" y="274638"/>
            <a:ext cx="6820744" cy="86834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ВЫДАЧА автору сертификата ИЗДАТЕЛЬСТВА  </a:t>
            </a:r>
            <a:r>
              <a:rPr lang="ru-RU" sz="2400" b="1" dirty="0">
                <a:solidFill>
                  <a:schemeClr val="bg1"/>
                </a:solidFill>
              </a:rPr>
              <a:t>ПУБЛИКАЦИИ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392472" cy="45637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Этот Сертификат официально подтверждает факт публикации авторского материала. 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120" y="1916832"/>
            <a:ext cx="8022328" cy="4095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945266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064FEC1-77ED-42D2-B434-2E9A39343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Присвоение </a:t>
            </a:r>
            <a:r>
              <a:rPr lang="en-US" dirty="0"/>
              <a:t>DOI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9409C6B-213A-45B1-B9B9-F1BF07F02A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59150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DOI – </a:t>
            </a:r>
            <a:r>
              <a:rPr lang="ru-RU" dirty="0"/>
              <a:t>цифровой идентификатор объекта</a:t>
            </a:r>
          </a:p>
          <a:p>
            <a:r>
              <a:rPr lang="ru-RU" dirty="0"/>
              <a:t>Любая публикация обязана иметь </a:t>
            </a:r>
            <a:r>
              <a:rPr lang="en-US" dirty="0"/>
              <a:t>DOI</a:t>
            </a:r>
            <a:r>
              <a:rPr lang="ru-RU" dirty="0"/>
              <a:t>. Позволяет:</a:t>
            </a:r>
          </a:p>
          <a:p>
            <a:r>
              <a:rPr lang="ru-RU" dirty="0"/>
              <a:t>иметь постоянный адрес публикации</a:t>
            </a:r>
          </a:p>
          <a:p>
            <a:r>
              <a:rPr lang="ru-RU" dirty="0"/>
              <a:t>легко находить ее и ссылаться</a:t>
            </a:r>
          </a:p>
          <a:p>
            <a:r>
              <a:rPr lang="ru-RU" dirty="0"/>
              <a:t>публикации в </a:t>
            </a:r>
            <a:r>
              <a:rPr lang="en-US" dirty="0"/>
              <a:t>Web of Science, Scopus </a:t>
            </a:r>
            <a:r>
              <a:rPr lang="ru-RU" dirty="0"/>
              <a:t>– невозможны без </a:t>
            </a:r>
            <a:r>
              <a:rPr lang="en-US" dirty="0"/>
              <a:t>DOI</a:t>
            </a:r>
          </a:p>
          <a:p>
            <a:pPr marL="0" indent="0">
              <a:buNone/>
            </a:pPr>
            <a:r>
              <a:rPr lang="ru-RU" dirty="0"/>
              <a:t>Издательство «Директ-Медиа» бесплатно присваивает </a:t>
            </a:r>
            <a:r>
              <a:rPr lang="en-US" dirty="0"/>
              <a:t>DOI </a:t>
            </a:r>
            <a:r>
              <a:rPr lang="ru-RU" dirty="0"/>
              <a:t>каждой публикации, в т.ч. Преподавателям и студентам.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8EAA38A-8D22-4C8B-9BA7-45F977ACEB8A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3134" y="1772816"/>
            <a:ext cx="2840866" cy="2840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814633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547664" y="692696"/>
            <a:ext cx="6635750" cy="1152128"/>
          </a:xfrm>
        </p:spPr>
        <p:txBody>
          <a:bodyPr>
            <a:normAutofit fontScale="90000"/>
          </a:bodyPr>
          <a:lstStyle/>
          <a:p>
            <a:r>
              <a:rPr kumimoji="0" lang="ru-RU" sz="3600" b="1" dirty="0">
                <a:latin typeface="Calibri" charset="0"/>
              </a:rPr>
              <a:t>Не только РИНЦ, но и </a:t>
            </a:r>
            <a:r>
              <a:rPr kumimoji="0" lang="en-US" sz="3600" b="1" dirty="0">
                <a:latin typeface="Calibri" charset="0"/>
              </a:rPr>
              <a:t>Web of Science!</a:t>
            </a:r>
            <a:endParaRPr kumimoji="0" lang="ru-RU" sz="3600" b="1" dirty="0">
              <a:latin typeface="Calibri" charset="0"/>
            </a:endParaRP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691680" y="2132856"/>
            <a:ext cx="6624736" cy="1800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kumimoji="0" lang="ru-RU" sz="2400" dirty="0">
                <a:latin typeface="Calibri" charset="0"/>
              </a:rPr>
              <a:t>С</a:t>
            </a:r>
            <a:r>
              <a:rPr kumimoji="0" lang="en-US" sz="2400" dirty="0">
                <a:latin typeface="Calibri" charset="0"/>
              </a:rPr>
              <a:t> 2014 </a:t>
            </a:r>
            <a:r>
              <a:rPr kumimoji="0" lang="ru-RU" sz="2400" dirty="0">
                <a:latin typeface="Calibri" charset="0"/>
              </a:rPr>
              <a:t>г. лучшие монографии, переданные в ЭБС «Университетская библиотека онлайн», предоставляются для индексирования в базе данных </a:t>
            </a:r>
            <a:r>
              <a:rPr kumimoji="0" lang="en-US" sz="2400" b="1" dirty="0">
                <a:latin typeface="Calibri" charset="0"/>
              </a:rPr>
              <a:t>Web of Science</a:t>
            </a:r>
            <a:endParaRPr kumimoji="0" lang="en-US" sz="2400" dirty="0">
              <a:latin typeface="Calibri" charset="0"/>
            </a:endParaRPr>
          </a:p>
          <a:p>
            <a:pPr algn="ctr"/>
            <a:endParaRPr kumimoji="0" lang="en-US" sz="2400" dirty="0">
              <a:latin typeface="Calibri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3655" y="4521314"/>
            <a:ext cx="4464556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kumimoji="0" lang="en-US" sz="4000" b="1" dirty="0">
                <a:solidFill>
                  <a:schemeClr val="bg1"/>
                </a:solidFill>
              </a:rPr>
              <a:t>Book Citation Index </a:t>
            </a:r>
            <a:endParaRPr kumimoji="0" lang="ru-RU" sz="4000" b="1" dirty="0">
              <a:solidFill>
                <a:schemeClr val="bg1"/>
              </a:solidFill>
            </a:endParaRPr>
          </a:p>
        </p:txBody>
      </p:sp>
      <p:cxnSp>
        <p:nvCxnSpPr>
          <p:cNvPr id="7" name="Прямая со стрелкой 6"/>
          <p:cNvCxnSpPr>
            <a:stCxn id="3075" idx="2"/>
            <a:endCxn id="4" idx="0"/>
          </p:cNvCxnSpPr>
          <p:nvPr/>
        </p:nvCxnSpPr>
        <p:spPr>
          <a:xfrm>
            <a:off x="5004048" y="3933056"/>
            <a:ext cx="1885" cy="58825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72CCB4F-E155-4625-B20F-5151D75512D6}"/>
              </a:ext>
            </a:extLst>
          </p:cNvPr>
          <p:cNvSpPr txBox="1"/>
          <p:nvPr/>
        </p:nvSpPr>
        <p:spPr>
          <a:xfrm>
            <a:off x="539552" y="551723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Международное продвижение: ЭБС доступна в странах Европы, книги присутствуют у основных международных агрегаторов</a:t>
            </a:r>
            <a:r>
              <a:rPr lang="en-US" dirty="0"/>
              <a:t> </a:t>
            </a:r>
            <a:r>
              <a:rPr lang="ru-RU" dirty="0"/>
              <a:t>и книготоргов: </a:t>
            </a:r>
            <a:r>
              <a:rPr lang="en-US" dirty="0"/>
              <a:t>EBSCO, MIPP </a:t>
            </a:r>
            <a:r>
              <a:rPr lang="en-US" dirty="0" err="1"/>
              <a:t>Interational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803701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>Контакты издательства «</a:t>
            </a:r>
            <a:r>
              <a:rPr lang="ru-RU" sz="3100" dirty="0" err="1" smtClean="0"/>
              <a:t>Директ-медиа</a:t>
            </a:r>
            <a:r>
              <a:rPr lang="ru-RU" sz="3100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6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/>
              <a:t>Телефоны</a:t>
            </a:r>
            <a:endParaRPr lang="ru-RU" sz="1900" b="1" dirty="0" smtClean="0"/>
          </a:p>
          <a:p>
            <a:r>
              <a:rPr lang="ru-RU" sz="1900" dirty="0" smtClean="0"/>
              <a:t>8-800-333-6845 (звонок бесплатный) </a:t>
            </a:r>
            <a:br>
              <a:rPr lang="ru-RU" sz="1900" dirty="0" smtClean="0"/>
            </a:br>
            <a:r>
              <a:rPr lang="ru-RU" sz="1900" dirty="0" smtClean="0"/>
              <a:t>+7 495 334 7211 </a:t>
            </a:r>
            <a:br>
              <a:rPr lang="ru-RU" sz="1900" dirty="0" smtClean="0"/>
            </a:br>
            <a:r>
              <a:rPr lang="ru-RU" sz="1900" dirty="0" smtClean="0"/>
              <a:t>Ответим на ваши звонки в будние дни с 9:00 до </a:t>
            </a:r>
            <a:r>
              <a:rPr lang="ru-RU" sz="1900" dirty="0" smtClean="0"/>
              <a:t>19:00</a:t>
            </a:r>
          </a:p>
          <a:p>
            <a:pPr>
              <a:buNone/>
            </a:pPr>
            <a:r>
              <a:rPr lang="ru-RU" sz="1900" b="1" dirty="0" smtClean="0"/>
              <a:t>Электронная </a:t>
            </a:r>
            <a:r>
              <a:rPr lang="ru-RU" sz="1900" b="1" dirty="0" smtClean="0"/>
              <a:t>почта</a:t>
            </a:r>
          </a:p>
          <a:p>
            <a:r>
              <a:rPr lang="en-US" sz="2000" u="sng" dirty="0" smtClean="0"/>
              <a:t>ylia@directmedia.ru</a:t>
            </a:r>
            <a:endParaRPr lang="ru-RU" sz="1900" dirty="0" smtClean="0"/>
          </a:p>
          <a:p>
            <a:r>
              <a:rPr lang="ru-RU" sz="1900" dirty="0" err="1" smtClean="0"/>
              <a:t>Info@directmedia.ru</a:t>
            </a:r>
            <a:r>
              <a:rPr lang="ru-RU" sz="1900" dirty="0" smtClean="0"/>
              <a:t> </a:t>
            </a:r>
            <a:r>
              <a:rPr lang="ru-RU" sz="1900" dirty="0" smtClean="0"/>
              <a:t>- поддержка по вопросам оплаты, доставки, помощь и справки </a:t>
            </a:r>
            <a:br>
              <a:rPr lang="ru-RU" sz="1900" dirty="0" smtClean="0"/>
            </a:br>
            <a:endParaRPr lang="ru-RU" sz="1900" dirty="0" smtClean="0"/>
          </a:p>
          <a:p>
            <a:pPr algn="ctr">
              <a:buNone/>
            </a:pPr>
            <a:endParaRPr lang="ru-RU" sz="1900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1628800"/>
            <a:ext cx="7776864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>
                <a:latin typeface="Monaco"/>
                <a:cs typeface="Monaco"/>
              </a:rPr>
              <a:t>ЭБС </a:t>
            </a:r>
            <a:r>
              <a:rPr lang="ru-RU" sz="4400" b="1" dirty="0" smtClean="0">
                <a:latin typeface="Monaco"/>
                <a:cs typeface="Monaco"/>
              </a:rPr>
              <a:t>«Университетская библиотека </a:t>
            </a:r>
            <a:r>
              <a:rPr lang="ru-RU" sz="4400" b="1" dirty="0" err="1" smtClean="0">
                <a:latin typeface="Monaco"/>
                <a:cs typeface="Monaco"/>
              </a:rPr>
              <a:t>онлайн</a:t>
            </a:r>
            <a:r>
              <a:rPr lang="ru-RU" sz="4400" b="1" dirty="0" smtClean="0">
                <a:latin typeface="Monaco"/>
                <a:cs typeface="Monaco"/>
              </a:rPr>
              <a:t>» </a:t>
            </a:r>
          </a:p>
          <a:p>
            <a:pPr algn="ctr"/>
            <a:r>
              <a:rPr lang="ru-RU" sz="4400" b="1" dirty="0" smtClean="0">
                <a:latin typeface="Monaco"/>
                <a:cs typeface="Monaco"/>
              </a:rPr>
              <a:t>для </a:t>
            </a:r>
          </a:p>
          <a:p>
            <a:pPr algn="ctr"/>
            <a:r>
              <a:rPr lang="ru-RU" sz="4400" b="1" dirty="0" smtClean="0">
                <a:latin typeface="Monaco"/>
                <a:cs typeface="Monaco"/>
              </a:rPr>
              <a:t>автора</a:t>
            </a:r>
            <a:endParaRPr lang="ru-RU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15139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763688" y="620688"/>
            <a:ext cx="6635750" cy="850106"/>
          </a:xfrm>
        </p:spPr>
        <p:txBody>
          <a:bodyPr/>
          <a:lstStyle/>
          <a:p>
            <a:r>
              <a:rPr kumimoji="0" lang="ru-RU" sz="3600" b="1" dirty="0">
                <a:latin typeface="Calibri" charset="0"/>
              </a:rPr>
              <a:t>Вовлечение преподавателя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71600" y="1556792"/>
            <a:ext cx="59523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ru-RU" sz="2000" b="1" dirty="0"/>
              <a:t>Стратегия «Университетской библиотеки онлайн» - </a:t>
            </a:r>
            <a:endParaRPr lang="ru-RU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195736" y="1956902"/>
            <a:ext cx="646164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0" lang="ru-RU" sz="2800" b="1" dirty="0">
                <a:solidFill>
                  <a:srgbClr val="0066CC"/>
                </a:solidFill>
              </a:rPr>
              <a:t>окружить преподавателя со всех сторон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3068960"/>
            <a:ext cx="684076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kumimoji="0" lang="ru-RU" sz="2400" dirty="0">
                <a:latin typeface="Calibri" charset="0"/>
              </a:rPr>
              <a:t>Предоставить нужные книги.</a:t>
            </a:r>
          </a:p>
          <a:p>
            <a:pPr marL="514350" indent="-514350">
              <a:buAutoNum type="arabicPeriod"/>
            </a:pPr>
            <a:r>
              <a:rPr kumimoji="0" lang="ru-RU" sz="2400" dirty="0">
                <a:latin typeface="Calibri" charset="0"/>
              </a:rPr>
              <a:t>Предоставить целевую аудиторию и удобную платформу для публикаций.</a:t>
            </a:r>
          </a:p>
          <a:p>
            <a:pPr marL="514350" indent="-514350">
              <a:buAutoNum type="arabicPeriod"/>
            </a:pPr>
            <a:r>
              <a:rPr kumimoji="0" lang="ru-RU" sz="2400" dirty="0">
                <a:latin typeface="Calibri" charset="0"/>
              </a:rPr>
              <a:t>Помочь в публикациях.</a:t>
            </a:r>
          </a:p>
          <a:p>
            <a:pPr marL="514350" indent="-514350">
              <a:buAutoNum type="arabicPeriod"/>
            </a:pPr>
            <a:r>
              <a:rPr kumimoji="0" lang="ru-RU" sz="2400" dirty="0">
                <a:latin typeface="Calibri" charset="0"/>
              </a:rPr>
              <a:t>Помочь в продвижении и повышении индекса РИНЦ.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07704" y="5373216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281298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259632" y="332656"/>
            <a:ext cx="7488832" cy="850106"/>
          </a:xfrm>
        </p:spPr>
        <p:txBody>
          <a:bodyPr/>
          <a:lstStyle/>
          <a:p>
            <a:r>
              <a:rPr kumimoji="0" lang="ru-RU" sz="3600" b="1" dirty="0">
                <a:latin typeface="Calibri" charset="0"/>
              </a:rPr>
              <a:t>Приглашаем авторов к публикации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971600" y="4381265"/>
            <a:ext cx="4032448" cy="1656184"/>
          </a:xfr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marL="0" indent="0" algn="ctr">
              <a:buNone/>
            </a:pPr>
            <a:r>
              <a:rPr kumimoji="0" lang="ru-RU" sz="2400" dirty="0">
                <a:solidFill>
                  <a:schemeClr val="bg1"/>
                </a:solidFill>
                <a:latin typeface="Calibri" charset="0"/>
              </a:rPr>
              <a:t>Один из вариантов сотрудничества – </a:t>
            </a:r>
          </a:p>
          <a:p>
            <a:pPr marL="0" indent="0" algn="ctr">
              <a:buNone/>
            </a:pPr>
            <a:r>
              <a:rPr kumimoji="0" lang="ru-RU" sz="2400" b="1" dirty="0">
                <a:solidFill>
                  <a:schemeClr val="bg1"/>
                </a:solidFill>
                <a:latin typeface="Calibri" charset="0"/>
              </a:rPr>
              <a:t>совместные проекты между издательством и вузом.</a:t>
            </a:r>
            <a:endParaRPr kumimoji="0" lang="ru-RU" sz="2000" b="1" dirty="0">
              <a:solidFill>
                <a:schemeClr val="bg1"/>
              </a:solidFill>
              <a:latin typeface="Calibri" charset="0"/>
            </a:endParaRPr>
          </a:p>
        </p:txBody>
      </p:sp>
      <p:pic>
        <p:nvPicPr>
          <p:cNvPr id="2" name="Изображение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4208" y="3717032"/>
            <a:ext cx="1651662" cy="23372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</p:pic>
      <p:sp>
        <p:nvSpPr>
          <p:cNvPr id="3" name="TextBox 2"/>
          <p:cNvSpPr txBox="1"/>
          <p:nvPr/>
        </p:nvSpPr>
        <p:spPr>
          <a:xfrm>
            <a:off x="1259632" y="1340768"/>
            <a:ext cx="589360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0" lang="ru-RU" b="1" dirty="0"/>
              <a:t>Все книги публикуются в издательстве «</a:t>
            </a:r>
            <a:r>
              <a:rPr kumimoji="0" lang="ru-RU" b="1" dirty="0" err="1"/>
              <a:t>Директ</a:t>
            </a:r>
            <a:r>
              <a:rPr kumimoji="0" lang="ru-RU" b="1" dirty="0"/>
              <a:t>-Медиа»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63688" y="2479308"/>
            <a:ext cx="425219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0" lang="ru-RU" dirty="0"/>
              <a:t>Мы публикуем бесплатно и качественно!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552" y="1988840"/>
            <a:ext cx="3006849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0" lang="ru-RU" dirty="0"/>
              <a:t>Мы выплачиваем гонорары!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843808" y="3005199"/>
            <a:ext cx="583974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0" lang="ru-RU" dirty="0"/>
              <a:t>Мы предоставляем 2 бесплатных печатных экземпляра!</a:t>
            </a:r>
            <a:r>
              <a:rPr kumimoji="0" lang="ru-RU" dirty="0">
                <a:solidFill>
                  <a:srgbClr val="D31F24"/>
                </a:solidFill>
              </a:rPr>
              <a:t>*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30D1B3F1-CB6D-4907-9F64-489A338DA27B}"/>
              </a:ext>
            </a:extLst>
          </p:cNvPr>
          <p:cNvSpPr txBox="1"/>
          <p:nvPr/>
        </p:nvSpPr>
        <p:spPr>
          <a:xfrm>
            <a:off x="465423" y="3677933"/>
            <a:ext cx="5321970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kumimoji="0" lang="ru-RU" dirty="0"/>
              <a:t>Выдаем </a:t>
            </a:r>
            <a:r>
              <a:rPr kumimoji="0" lang="en-US" dirty="0"/>
              <a:t>ISBN</a:t>
            </a:r>
            <a:r>
              <a:rPr kumimoji="0" lang="ru-RU" dirty="0"/>
              <a:t> и </a:t>
            </a:r>
            <a:r>
              <a:rPr kumimoji="0" lang="en-US" dirty="0"/>
              <a:t>DOI</a:t>
            </a:r>
            <a:r>
              <a:rPr kumimoji="0" lang="ru-RU" dirty="0"/>
              <a:t>: идентификатор научной работы</a:t>
            </a:r>
          </a:p>
        </p:txBody>
      </p:sp>
    </p:spTree>
    <p:extLst>
      <p:ext uri="{BB962C8B-B14F-4D97-AF65-F5344CB8AC3E}">
        <p14:creationId xmlns:p14="http://schemas.microsoft.com/office/powerpoint/2010/main" xmlns="" val="4110059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2051050" y="274638"/>
            <a:ext cx="6635750" cy="850106"/>
          </a:xfrm>
        </p:spPr>
        <p:txBody>
          <a:bodyPr>
            <a:normAutofit fontScale="90000"/>
          </a:bodyPr>
          <a:lstStyle/>
          <a:p>
            <a:r>
              <a:rPr kumimoji="0" lang="ru-RU" sz="3200" dirty="0">
                <a:latin typeface="Calibri" charset="0"/>
              </a:rPr>
              <a:t>Какие издания можно опубликовать?</a:t>
            </a:r>
          </a:p>
        </p:txBody>
      </p:sp>
      <p:sp>
        <p:nvSpPr>
          <p:cNvPr id="3075" name="Объект 2"/>
          <p:cNvSpPr>
            <a:spLocks noGrp="1"/>
          </p:cNvSpPr>
          <p:nvPr>
            <p:ph idx="1"/>
          </p:nvPr>
        </p:nvSpPr>
        <p:spPr>
          <a:xfrm>
            <a:off x="1476375" y="1600200"/>
            <a:ext cx="7210425" cy="4525963"/>
          </a:xfrm>
        </p:spPr>
        <p:txBody>
          <a:bodyPr/>
          <a:lstStyle/>
          <a:p>
            <a:pPr marL="0" indent="0">
              <a:buNone/>
            </a:pPr>
            <a:r>
              <a:rPr kumimoji="0" lang="ru-RU" sz="2400" b="1" dirty="0">
                <a:latin typeface="Calibri" charset="0"/>
              </a:rPr>
              <a:t>Новое издание. </a:t>
            </a:r>
            <a:r>
              <a:rPr kumimoji="0" lang="ru-RU" sz="2400" dirty="0">
                <a:latin typeface="Calibri" charset="0"/>
              </a:rPr>
              <a:t>Бесплатно издается печатная книга. </a:t>
            </a:r>
          </a:p>
          <a:p>
            <a:pPr marL="0" indent="0">
              <a:buNone/>
            </a:pPr>
            <a:r>
              <a:rPr kumimoji="0" lang="ru-RU" sz="2400" b="1" dirty="0">
                <a:latin typeface="Calibri" charset="0"/>
              </a:rPr>
              <a:t>Ранее вышедшую книгу. </a:t>
            </a:r>
            <a:r>
              <a:rPr kumimoji="0" lang="ru-RU" sz="2400" dirty="0">
                <a:latin typeface="Calibri" charset="0"/>
              </a:rPr>
              <a:t>Публикуется электронное издание, если автор не отдал права на него.</a:t>
            </a:r>
          </a:p>
          <a:p>
            <a:pPr marL="0" indent="0">
              <a:buNone/>
            </a:pPr>
            <a:r>
              <a:rPr kumimoji="0" lang="ru-RU" sz="2400" b="1" dirty="0">
                <a:latin typeface="Calibri" charset="0"/>
              </a:rPr>
              <a:t>Основные форматы: </a:t>
            </a:r>
          </a:p>
          <a:p>
            <a:r>
              <a:rPr kumimoji="0" lang="ru-RU" sz="2400" dirty="0">
                <a:latin typeface="Calibri" charset="0"/>
              </a:rPr>
              <a:t>учебник;</a:t>
            </a:r>
          </a:p>
          <a:p>
            <a:r>
              <a:rPr kumimoji="0" lang="ru-RU" sz="2400" dirty="0">
                <a:latin typeface="Calibri" charset="0"/>
              </a:rPr>
              <a:t>монография;</a:t>
            </a:r>
          </a:p>
          <a:p>
            <a:r>
              <a:rPr kumimoji="0" lang="ru-RU" sz="2400" dirty="0">
                <a:latin typeface="Calibri" charset="0"/>
              </a:rPr>
              <a:t>коллективный сборник (сборник конференций);</a:t>
            </a:r>
          </a:p>
          <a:p>
            <a:r>
              <a:rPr kumimoji="0" lang="ru-RU" sz="2400" dirty="0">
                <a:latin typeface="Calibri" charset="0"/>
              </a:rPr>
              <a:t>сборник статей!</a:t>
            </a:r>
          </a:p>
          <a:p>
            <a:pPr marL="0" indent="0">
              <a:buNone/>
            </a:pPr>
            <a:r>
              <a:rPr kumimoji="0" lang="ru-RU" sz="2400" dirty="0">
                <a:latin typeface="Calibri" charset="0"/>
              </a:rPr>
              <a:t>Журнальные статьи не публикуются отдельно.</a:t>
            </a:r>
          </a:p>
        </p:txBody>
      </p:sp>
    </p:spTree>
    <p:extLst>
      <p:ext uri="{BB962C8B-B14F-4D97-AF65-F5344CB8AC3E}">
        <p14:creationId xmlns:p14="http://schemas.microsoft.com/office/powerpoint/2010/main" xmlns="" val="3863407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547664" y="620688"/>
            <a:ext cx="6635750" cy="850106"/>
          </a:xfrm>
        </p:spPr>
        <p:txBody>
          <a:bodyPr/>
          <a:lstStyle/>
          <a:p>
            <a:r>
              <a:rPr kumimoji="0" lang="ru-RU" sz="3600" b="1" dirty="0">
                <a:latin typeface="Calibri" charset="0"/>
              </a:rPr>
              <a:t>Условия публикации в ЭБС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043609" y="1628800"/>
            <a:ext cx="7560840" cy="278537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0" indent="0">
              <a:spcAft>
                <a:spcPts val="600"/>
              </a:spcAft>
              <a:buNone/>
            </a:pPr>
            <a:r>
              <a:rPr kumimoji="0" lang="ru-RU" sz="2000" dirty="0">
                <a:latin typeface="Calibri" charset="0"/>
              </a:rPr>
              <a:t>1. Принимаются только книги: учебники, монографии, сборники трудов, конференций (более 50 страниц).  </a:t>
            </a:r>
          </a:p>
          <a:p>
            <a:pPr marL="0" indent="0">
              <a:spcAft>
                <a:spcPts val="600"/>
              </a:spcAft>
              <a:buNone/>
            </a:pPr>
            <a:r>
              <a:rPr kumimoji="0" lang="ru-RU" sz="2000" dirty="0">
                <a:latin typeface="Calibri" charset="0"/>
              </a:rPr>
              <a:t>2. Труд должен иметь научную значимость и не менее 2-х рецензий.</a:t>
            </a:r>
          </a:p>
          <a:p>
            <a:pPr marL="0" indent="0">
              <a:spcAft>
                <a:spcPts val="600"/>
              </a:spcAft>
              <a:buNone/>
            </a:pPr>
            <a:r>
              <a:rPr kumimoji="0" lang="ru-RU" sz="2000" dirty="0">
                <a:latin typeface="Calibri" charset="0"/>
              </a:rPr>
              <a:t>3. Работа должна быть подготовлена для публикации (издается в авторской редакции). </a:t>
            </a:r>
          </a:p>
          <a:p>
            <a:pPr marL="0" indent="0">
              <a:spcAft>
                <a:spcPts val="600"/>
              </a:spcAft>
              <a:buNone/>
            </a:pPr>
            <a:r>
              <a:rPr kumimoji="0" lang="ru-RU" sz="2000" dirty="0">
                <a:latin typeface="Calibri" charset="0"/>
              </a:rPr>
              <a:t>4. Автор заполняет необходимую информацию (Анкета автора) и обязуется продвигать свои книги в студенческой и научной среде.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39752" y="5445224"/>
            <a:ext cx="72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043608" y="4937392"/>
            <a:ext cx="7640233" cy="1015663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kumimoji="0" lang="ru-RU" sz="2000" dirty="0">
                <a:solidFill>
                  <a:schemeClr val="tx2">
                    <a:lumMod val="50000"/>
                  </a:schemeClr>
                </a:solidFill>
              </a:rPr>
              <a:t>Публикуйте ранее вышедшие публикации: </a:t>
            </a:r>
          </a:p>
          <a:p>
            <a:pPr algn="ctr"/>
            <a:r>
              <a:rPr kumimoji="0" lang="ru-RU" sz="2000" dirty="0">
                <a:solidFill>
                  <a:schemeClr val="tx2">
                    <a:lumMod val="50000"/>
                  </a:schemeClr>
                </a:solidFill>
              </a:rPr>
              <a:t>электронные права на бумажные издания остаются свободными. </a:t>
            </a:r>
          </a:p>
          <a:p>
            <a:pPr algn="ctr"/>
            <a:r>
              <a:rPr kumimoji="0" lang="ru-RU" sz="2000" b="1" dirty="0">
                <a:solidFill>
                  <a:schemeClr val="tx2">
                    <a:lumMod val="50000"/>
                  </a:schemeClr>
                </a:solidFill>
              </a:rPr>
              <a:t>Публикуя старые издания в ЭБС, вы даете им вторую жизнь.</a:t>
            </a:r>
          </a:p>
        </p:txBody>
      </p:sp>
    </p:spTree>
    <p:extLst>
      <p:ext uri="{BB962C8B-B14F-4D97-AF65-F5344CB8AC3E}">
        <p14:creationId xmlns:p14="http://schemas.microsoft.com/office/powerpoint/2010/main" xmlns="" val="39122365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475656" y="514301"/>
            <a:ext cx="6635750" cy="850106"/>
          </a:xfrm>
        </p:spPr>
        <p:txBody>
          <a:bodyPr>
            <a:noAutofit/>
          </a:bodyPr>
          <a:lstStyle/>
          <a:p>
            <a:r>
              <a:rPr kumimoji="0" lang="ru-RU" sz="2800" b="1" dirty="0">
                <a:latin typeface="Calibri" charset="0"/>
              </a:rPr>
              <a:t>Сервис </a:t>
            </a:r>
            <a:r>
              <a:rPr kumimoji="0" lang="ru-RU" sz="2800" b="1" dirty="0" smtClean="0">
                <a:latin typeface="Calibri" charset="0"/>
              </a:rPr>
              <a:t>«Мои публикаций» в личном кабинете преподавателя: </a:t>
            </a:r>
            <a:r>
              <a:rPr kumimoji="0" lang="ru-RU" sz="2800" b="1" dirty="0">
                <a:latin typeface="Calibri" charset="0"/>
              </a:rPr>
              <a:t>полная </a:t>
            </a:r>
            <a:r>
              <a:rPr kumimoji="0" lang="ru-RU" sz="2800" b="1" dirty="0" smtClean="0">
                <a:latin typeface="Calibri" charset="0"/>
              </a:rPr>
              <a:t>автоматизация процесса опубликования</a:t>
            </a:r>
            <a:endParaRPr kumimoji="0" lang="ru-RU" sz="2800" b="1" dirty="0">
              <a:latin typeface="Calibri" charset="0"/>
            </a:endParaRPr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43050"/>
            <a:ext cx="8174785" cy="4143404"/>
          </a:xfrm>
          <a:prstGeom prst="rect">
            <a:avLst/>
          </a:prstGeom>
          <a:noFill/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2872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475656" y="514301"/>
            <a:ext cx="6635750" cy="85010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latin typeface="Calibri" charset="0"/>
              </a:rPr>
              <a:t>Подробная с</a:t>
            </a:r>
            <a:r>
              <a:rPr kumimoji="0" lang="ru-RU" sz="2800" b="1" dirty="0" smtClean="0">
                <a:latin typeface="Calibri" charset="0"/>
              </a:rPr>
              <a:t>татистика использования публикаций автора в личном кабинете</a:t>
            </a:r>
            <a:endParaRPr kumimoji="0" lang="ru-RU" sz="2800" b="1" dirty="0">
              <a:latin typeface="Calibri" charset="0"/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484784"/>
            <a:ext cx="8532440" cy="5142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2862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55576" y="2996952"/>
            <a:ext cx="7816752" cy="26274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>
          <a:xfrm>
            <a:off x="1619672" y="404664"/>
            <a:ext cx="6952656" cy="850106"/>
          </a:xfrm>
        </p:spPr>
        <p:txBody>
          <a:bodyPr>
            <a:noAutofit/>
          </a:bodyPr>
          <a:lstStyle/>
          <a:p>
            <a:r>
              <a:rPr kumimoji="0" lang="ru-RU" sz="2800" b="1" dirty="0" smtClean="0">
                <a:solidFill>
                  <a:srgbClr val="FF0000"/>
                </a:solidFill>
                <a:latin typeface="Calibri" charset="0"/>
              </a:rPr>
              <a:t>Процесс издания - проще </a:t>
            </a:r>
            <a:r>
              <a:rPr kumimoji="0" lang="ru-RU" sz="2800" b="1" dirty="0">
                <a:solidFill>
                  <a:srgbClr val="FF0000"/>
                </a:solidFill>
                <a:latin typeface="Calibri" charset="0"/>
              </a:rPr>
              <a:t>некуда: </a:t>
            </a:r>
            <a:r>
              <a:rPr kumimoji="0" lang="ru-RU" sz="2800" b="1" dirty="0" smtClean="0">
                <a:latin typeface="Calibri" charset="0"/>
              </a:rPr>
              <a:t/>
            </a:r>
            <a:br>
              <a:rPr kumimoji="0" lang="ru-RU" sz="2800" b="1" dirty="0" smtClean="0">
                <a:latin typeface="Calibri" charset="0"/>
              </a:rPr>
            </a:br>
            <a:r>
              <a:rPr kumimoji="0" lang="ru-RU" sz="2800" b="1" dirty="0" smtClean="0">
                <a:latin typeface="Calibri" charset="0"/>
              </a:rPr>
              <a:t>1</a:t>
            </a:r>
            <a:r>
              <a:rPr kumimoji="0" lang="ru-RU" sz="2800" b="1" dirty="0">
                <a:latin typeface="Calibri" charset="0"/>
              </a:rPr>
              <a:t>. Загрузите </a:t>
            </a:r>
            <a:r>
              <a:rPr kumimoji="0" lang="ru-RU" sz="2800" b="1" dirty="0" smtClean="0">
                <a:latin typeface="Calibri" charset="0"/>
              </a:rPr>
              <a:t>файл в личном кабинете преподавателя</a:t>
            </a:r>
            <a:endParaRPr kumimoji="0" lang="ru-RU" sz="2800" b="1" dirty="0">
              <a:latin typeface="Calibri" charset="0"/>
            </a:endParaRPr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6093" r="3541"/>
          <a:stretch/>
        </p:blipFill>
        <p:spPr bwMode="auto">
          <a:xfrm>
            <a:off x="6012160" y="1980169"/>
            <a:ext cx="1876425" cy="514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16310" y="1558827"/>
            <a:ext cx="3248838" cy="40011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000" dirty="0"/>
              <a:t>Загрузить свою публикацию</a:t>
            </a:r>
          </a:p>
        </p:txBody>
      </p:sp>
      <p:cxnSp>
        <p:nvCxnSpPr>
          <p:cNvPr id="9" name="Прямая со стрелкой 8"/>
          <p:cNvCxnSpPr>
            <a:stCxn id="8" idx="3"/>
            <a:endCxn id="7" idx="1"/>
          </p:cNvCxnSpPr>
          <p:nvPr/>
        </p:nvCxnSpPr>
        <p:spPr>
          <a:xfrm>
            <a:off x="3965148" y="1758882"/>
            <a:ext cx="2047012" cy="478462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4713635" y="2494519"/>
            <a:ext cx="2236738" cy="1078498"/>
          </a:xfrm>
          <a:prstGeom prst="line">
            <a:avLst/>
          </a:prstGeom>
          <a:ln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20175969"/>
      </p:ext>
    </p:extLst>
  </p:cSld>
  <p:clrMapOvr>
    <a:masterClrMapping/>
  </p:clrMapOvr>
</p:sld>
</file>

<file path=ppt/theme/theme1.xml><?xml version="1.0" encoding="utf-8"?>
<a:theme xmlns:a="http://schemas.openxmlformats.org/drawingml/2006/main" name="4_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УБ.potx</Template>
  <TotalTime>14076</TotalTime>
  <Words>532</Words>
  <Application>Microsoft Office PowerPoint</Application>
  <PresentationFormat>Экран (4:3)</PresentationFormat>
  <Paragraphs>77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4_Тема Office</vt:lpstr>
      <vt:lpstr>Использование ЭБС в обучении и продвижении науки: Новые инструменты и сервисы ЭБС «Университетская библиотека онлайн»</vt:lpstr>
      <vt:lpstr>Слайд 2</vt:lpstr>
      <vt:lpstr>Вовлечение преподавателя</vt:lpstr>
      <vt:lpstr>Приглашаем авторов к публикации</vt:lpstr>
      <vt:lpstr>Какие издания можно опубликовать?</vt:lpstr>
      <vt:lpstr>Условия публикации в ЭБС</vt:lpstr>
      <vt:lpstr>Сервис «Мои публикаций» в личном кабинете преподавателя: полная автоматизация процесса опубликования</vt:lpstr>
      <vt:lpstr>Подробная статистика использования публикаций автора в личном кабинете</vt:lpstr>
      <vt:lpstr>Процесс издания - проще некуда:  1. Загрузите файл в личном кабинете преподавателя</vt:lpstr>
      <vt:lpstr>2. Заполните информацию о книге</vt:lpstr>
      <vt:lpstr>Подготовка полноценной книги</vt:lpstr>
      <vt:lpstr>ВЫДАЧА автору сертификата ИЗДАТЕЛЬСТВА  ПУБЛИКАЦИИ</vt:lpstr>
      <vt:lpstr>Присвоение DOI</vt:lpstr>
      <vt:lpstr>Не только РИНЦ, но и Web of Science!</vt:lpstr>
      <vt:lpstr>Контакты издательства «Директ-медиа»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Student</cp:lastModifiedBy>
  <cp:revision>379</cp:revision>
  <dcterms:created xsi:type="dcterms:W3CDTF">2012-09-30T13:50:19Z</dcterms:created>
  <dcterms:modified xsi:type="dcterms:W3CDTF">2018-10-05T09:42:09Z</dcterms:modified>
</cp:coreProperties>
</file>