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8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0EB0A9-932C-4BA1-A9F6-260F94BAD954}"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0EB0A9-932C-4BA1-A9F6-260F94BAD954}" type="datetimeFigureOut">
              <a:rPr lang="ru-RU" smtClean="0"/>
              <a:t>19.02.2020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0EB0A9-932C-4BA1-A9F6-260F94BAD954}" type="datetimeFigureOut">
              <a:rPr lang="ru-RU" smtClean="0"/>
              <a:t>19.02.2020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0EB0A9-932C-4BA1-A9F6-260F94BAD954}" type="datetimeFigureOut">
              <a:rPr lang="ru-RU" smtClean="0"/>
              <a:t>19.02.2020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0EB0A9-932C-4BA1-A9F6-260F94BAD954}"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0EB0A9-932C-4BA1-A9F6-260F94BAD954}"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2D3516-DD07-40EE-AB77-D389EF7CEFC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EB0A9-932C-4BA1-A9F6-260F94BAD954}" type="datetimeFigureOut">
              <a:rPr lang="ru-RU" smtClean="0"/>
              <a:t>19.02.2020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D3516-DD07-40EE-AB77-D389EF7CEFC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642918"/>
            <a:ext cx="7772400" cy="928693"/>
          </a:xfrm>
        </p:spPr>
        <p:txBody>
          <a:bodyPr>
            <a:noAutofit/>
          </a:bodyPr>
          <a:lstStyle/>
          <a:p>
            <a:r>
              <a:rPr lang="ru-RU" sz="3200" b="1" dirty="0" smtClean="0">
                <a:solidFill>
                  <a:srgbClr val="C00000"/>
                </a:solidFill>
              </a:rPr>
              <a:t>ЗНАМЕНИТЫЕ УЧЕНЫЕ</a:t>
            </a:r>
            <a:br>
              <a:rPr lang="ru-RU" sz="3200" b="1" dirty="0" smtClean="0">
                <a:solidFill>
                  <a:srgbClr val="C00000"/>
                </a:solidFill>
              </a:rPr>
            </a:br>
            <a:r>
              <a:rPr lang="ru-RU" sz="3200" b="1" dirty="0" smtClean="0">
                <a:solidFill>
                  <a:srgbClr val="C00000"/>
                </a:solidFill>
              </a:rPr>
              <a:t>БАШКИРСКОГО ГОСУДАРСТВЕННОГО</a:t>
            </a:r>
            <a:br>
              <a:rPr lang="ru-RU" sz="3200" b="1" dirty="0" smtClean="0">
                <a:solidFill>
                  <a:srgbClr val="C00000"/>
                </a:solidFill>
              </a:rPr>
            </a:br>
            <a:r>
              <a:rPr lang="ru-RU" sz="3200" b="1" dirty="0" smtClean="0">
                <a:solidFill>
                  <a:srgbClr val="C00000"/>
                </a:solidFill>
              </a:rPr>
              <a:t>УНИВЕРСИТЕТА</a:t>
            </a:r>
            <a:endParaRPr lang="ru-RU" sz="3200" b="1" dirty="0">
              <a:solidFill>
                <a:srgbClr val="C00000"/>
              </a:solidFill>
            </a:endParaRPr>
          </a:p>
        </p:txBody>
      </p:sp>
      <p:sp>
        <p:nvSpPr>
          <p:cNvPr id="3" name="Подзаголовок 2"/>
          <p:cNvSpPr>
            <a:spLocks noGrp="1"/>
          </p:cNvSpPr>
          <p:nvPr>
            <p:ph type="subTitle" idx="1"/>
          </p:nvPr>
        </p:nvSpPr>
        <p:spPr>
          <a:xfrm>
            <a:off x="1000100" y="2071678"/>
            <a:ext cx="7358114" cy="3500462"/>
          </a:xfrm>
        </p:spPr>
        <p:style>
          <a:lnRef idx="1">
            <a:schemeClr val="accent6"/>
          </a:lnRef>
          <a:fillRef idx="2">
            <a:schemeClr val="accent6"/>
          </a:fillRef>
          <a:effectRef idx="1">
            <a:schemeClr val="accent6"/>
          </a:effectRef>
          <a:fontRef idx="minor">
            <a:schemeClr val="dk1"/>
          </a:fontRef>
        </p:style>
        <p:txBody>
          <a:bodyPr>
            <a:noAutofit/>
          </a:bodyPr>
          <a:lstStyle/>
          <a:p>
            <a:r>
              <a:rPr lang="ru-RU" sz="2000" dirty="0" smtClean="0">
                <a:solidFill>
                  <a:srgbClr val="002060"/>
                </a:solidFill>
              </a:rPr>
              <a:t>В читальных залах библиотеки </a:t>
            </a:r>
            <a:r>
              <a:rPr lang="ru-RU" sz="2000" dirty="0" err="1" smtClean="0">
                <a:solidFill>
                  <a:srgbClr val="002060"/>
                </a:solidFill>
              </a:rPr>
              <a:t>БашГУ</a:t>
            </a:r>
            <a:endParaRPr lang="ru-RU" sz="2000" dirty="0">
              <a:solidFill>
                <a:srgbClr val="002060"/>
              </a:solidFill>
            </a:endParaRPr>
          </a:p>
          <a:p>
            <a:r>
              <a:rPr lang="ru-RU" sz="2000" dirty="0" smtClean="0">
                <a:solidFill>
                  <a:srgbClr val="002060"/>
                </a:solidFill>
              </a:rPr>
              <a:t>в честь 110-летия</a:t>
            </a:r>
          </a:p>
          <a:p>
            <a:r>
              <a:rPr lang="ru-RU" sz="2000" dirty="0" smtClean="0">
                <a:solidFill>
                  <a:srgbClr val="002060"/>
                </a:solidFill>
              </a:rPr>
              <a:t>Башкирского государственного университета</a:t>
            </a:r>
          </a:p>
          <a:p>
            <a:r>
              <a:rPr lang="ru-RU" sz="2000" dirty="0" smtClean="0">
                <a:solidFill>
                  <a:srgbClr val="002060"/>
                </a:solidFill>
              </a:rPr>
              <a:t>открылась серия выставок </a:t>
            </a:r>
            <a:endParaRPr lang="ru-RU" sz="2000" b="1" dirty="0">
              <a:solidFill>
                <a:srgbClr val="002060"/>
              </a:solidFill>
            </a:endParaRPr>
          </a:p>
          <a:p>
            <a:r>
              <a:rPr lang="ru-RU" sz="2000" b="1" dirty="0" smtClean="0">
                <a:solidFill>
                  <a:srgbClr val="002060"/>
                </a:solidFill>
              </a:rPr>
              <a:t>«Знаменитые ученые</a:t>
            </a:r>
          </a:p>
          <a:p>
            <a:r>
              <a:rPr lang="ru-RU" sz="2000" b="1" dirty="0" smtClean="0">
                <a:solidFill>
                  <a:srgbClr val="002060"/>
                </a:solidFill>
              </a:rPr>
              <a:t>Башкирского государственного университета».</a:t>
            </a:r>
          </a:p>
          <a:p>
            <a:endParaRPr lang="ru-RU" sz="2000" dirty="0" smtClean="0">
              <a:solidFill>
                <a:srgbClr val="002060"/>
              </a:solidFill>
            </a:endParaRPr>
          </a:p>
          <a:p>
            <a:r>
              <a:rPr lang="ru-RU" sz="2000" dirty="0" smtClean="0">
                <a:solidFill>
                  <a:srgbClr val="002060"/>
                </a:solidFill>
              </a:rPr>
              <a:t>Выставки посвящены выдающимся ученым </a:t>
            </a:r>
            <a:r>
              <a:rPr lang="ru-RU" sz="2000" dirty="0" err="1" smtClean="0">
                <a:solidFill>
                  <a:srgbClr val="002060"/>
                </a:solidFill>
              </a:rPr>
              <a:t>Башгосуниверситета</a:t>
            </a:r>
            <a:r>
              <a:rPr lang="ru-RU" sz="2000" dirty="0" smtClean="0">
                <a:solidFill>
                  <a:srgbClr val="002060"/>
                </a:solidFill>
              </a:rPr>
              <a:t>, внесшим весомый вклад в развитие науки.</a:t>
            </a:r>
            <a:endParaRPr lang="ru-RU"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876"/>
            <a:ext cx="8229600" cy="2428893"/>
          </a:xfrm>
        </p:spPr>
        <p:txBody>
          <a:bodyPr>
            <a:normAutofit fontScale="47500" lnSpcReduction="20000"/>
          </a:bodyPr>
          <a:lstStyle/>
          <a:p>
            <a:pPr algn="just">
              <a:buNone/>
            </a:pPr>
            <a:r>
              <a:rPr lang="ru-RU" dirty="0" smtClean="0"/>
              <a:t>	</a:t>
            </a:r>
            <a:r>
              <a:rPr lang="ru-RU" b="1" dirty="0" smtClean="0"/>
              <a:t>ГАЙСИНА Рейда </a:t>
            </a:r>
            <a:r>
              <a:rPr lang="ru-RU" b="1" dirty="0" err="1" smtClean="0"/>
              <a:t>Миргалеевна</a:t>
            </a:r>
            <a:r>
              <a:rPr lang="ru-RU" b="1" dirty="0" smtClean="0"/>
              <a:t>  </a:t>
            </a:r>
            <a:r>
              <a:rPr lang="ru-RU" dirty="0" smtClean="0"/>
              <a:t>(р.02.03.1938, п.Чишмы </a:t>
            </a:r>
            <a:r>
              <a:rPr lang="ru-RU" dirty="0" err="1" smtClean="0"/>
              <a:t>Чишминского</a:t>
            </a:r>
            <a:r>
              <a:rPr lang="ru-RU" dirty="0" smtClean="0"/>
              <a:t> района БАССР), языковед. Доктор филологических наук (1984), профессор (1985). Заслуженный деятель науки БАССР (1987). Окончила историко-филологический факультет Башкирского государственного университета (1960). С 1965 работает там же на кафедре современного русского языка. Исследуемые проблемы: средства речевого контакта, категория отношения в языке, семантика и синтаксис (на материале русского языка), сопоставительная семасиология (на материале русского, башкирского, татарского языков), теоретические и практические аспекты компьютеризации лингвистических знаний. Автор более 160 публикаций (из них 9 в зарубежных издательствах), в т.ч. 6 монографий и учебных пособий. Одна из составителей словаря-справочника "Рыночная экономика и деловые отношения". В 1987-96 председатель Союза женщин РБ.</a:t>
            </a:r>
            <a:endParaRPr lang="ru-RU" dirty="0"/>
          </a:p>
        </p:txBody>
      </p:sp>
      <p:pic>
        <p:nvPicPr>
          <p:cNvPr id="4" name="Рисунок 3" descr="C:\Users\Admin\Desktop\Для сайта библиотеки\Выставка знаменитые ученые 02.2020\филфак\1202.jpg"/>
          <p:cNvPicPr/>
          <p:nvPr/>
        </p:nvPicPr>
        <p:blipFill>
          <a:blip r:embed="rId2"/>
          <a:srcRect l="27531" r="27557"/>
          <a:stretch>
            <a:fillRect/>
          </a:stretch>
        </p:blipFill>
        <p:spPr bwMode="auto">
          <a:xfrm>
            <a:off x="3714744" y="714356"/>
            <a:ext cx="1886020" cy="251397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857628"/>
            <a:ext cx="8229600" cy="2286017"/>
          </a:xfrm>
        </p:spPr>
        <p:txBody>
          <a:bodyPr>
            <a:normAutofit fontScale="47500" lnSpcReduction="20000"/>
          </a:bodyPr>
          <a:lstStyle/>
          <a:p>
            <a:pPr algn="just">
              <a:buNone/>
            </a:pPr>
            <a:r>
              <a:rPr lang="ru-RU" dirty="0" smtClean="0"/>
              <a:t>	</a:t>
            </a:r>
            <a:r>
              <a:rPr lang="ru-RU" b="1" dirty="0" smtClean="0"/>
              <a:t>САЯХОВА Лена </a:t>
            </a:r>
            <a:r>
              <a:rPr lang="ru-RU" b="1" dirty="0" err="1" smtClean="0"/>
              <a:t>Галеевна</a:t>
            </a:r>
            <a:r>
              <a:rPr lang="ru-RU" b="1" dirty="0" smtClean="0"/>
              <a:t>  </a:t>
            </a:r>
            <a:r>
              <a:rPr lang="ru-RU" dirty="0" smtClean="0"/>
              <a:t>(р.01.11.1931, </a:t>
            </a:r>
            <a:r>
              <a:rPr lang="ru-RU" dirty="0" err="1" smtClean="0"/>
              <a:t>пгт</a:t>
            </a:r>
            <a:r>
              <a:rPr lang="ru-RU" dirty="0" smtClean="0"/>
              <a:t> Давлеканово БАССР) педагог, специалист в области методики преподавания русского языка в национальной школе. Доктор педагогических наук (1982), профессор (1984). Заслуженный деятель науки БАССР (1987). Окончила филологический  факультет Башкирского государственного педагогического института им. К.А.Тимирязева (1953). С 1964 преподает в Башкирском государственном университете. Основные  направления научно-методической деятельности: лингводидактические основы школьной и вузовской методики преподавания русского языка в башкирской школе; разработка концепции интенсивного обучения русскому языку на коммуникативной основе; теория и практика составления словарей. Автор 200 научных трудов, учебных пособий по русскому языку для школ и вузов. </a:t>
            </a:r>
            <a:endParaRPr lang="ru-RU" dirty="0"/>
          </a:p>
        </p:txBody>
      </p:sp>
      <p:pic>
        <p:nvPicPr>
          <p:cNvPr id="4" name="Рисунок 3" descr="C:\Users\Admin\Desktop\Для сайта библиотеки\Выставка знаменитые ученые 02.2020\филфак\sayahova.jpg"/>
          <p:cNvPicPr/>
          <p:nvPr/>
        </p:nvPicPr>
        <p:blipFill>
          <a:blip r:embed="rId2" cstate="print"/>
          <a:srcRect/>
          <a:stretch>
            <a:fillRect/>
          </a:stretch>
        </p:blipFill>
        <p:spPr bwMode="auto">
          <a:xfrm>
            <a:off x="3500430" y="785794"/>
            <a:ext cx="1857388" cy="266180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Факультет математики и информационных технологий</a:t>
            </a:r>
            <a:endParaRPr lang="ru-RU" sz="2000" b="1" dirty="0">
              <a:solidFill>
                <a:srgbClr val="0070C0"/>
              </a:solidFill>
            </a:endParaRPr>
          </a:p>
        </p:txBody>
      </p:sp>
      <p:sp>
        <p:nvSpPr>
          <p:cNvPr id="3" name="Содержимое 2"/>
          <p:cNvSpPr>
            <a:spLocks noGrp="1"/>
          </p:cNvSpPr>
          <p:nvPr>
            <p:ph idx="1"/>
          </p:nvPr>
        </p:nvSpPr>
        <p:spPr>
          <a:xfrm>
            <a:off x="457200" y="3500438"/>
            <a:ext cx="8229600" cy="2143141"/>
          </a:xfrm>
        </p:spPr>
        <p:txBody>
          <a:bodyPr>
            <a:normAutofit fontScale="47500" lnSpcReduction="20000"/>
          </a:bodyPr>
          <a:lstStyle/>
          <a:p>
            <a:pPr algn="just">
              <a:buNone/>
            </a:pPr>
            <a:r>
              <a:rPr lang="ru-RU" dirty="0" smtClean="0"/>
              <a:t>	</a:t>
            </a:r>
            <a:r>
              <a:rPr lang="ru-RU" sz="3400" b="1" dirty="0" smtClean="0"/>
              <a:t>АХТЯМОВ </a:t>
            </a:r>
            <a:r>
              <a:rPr lang="ru-RU" sz="3400" b="1" dirty="0" err="1" smtClean="0"/>
              <a:t>Азамат</a:t>
            </a:r>
            <a:r>
              <a:rPr lang="ru-RU" sz="3400" b="1" dirty="0" smtClean="0"/>
              <a:t> </a:t>
            </a:r>
            <a:r>
              <a:rPr lang="ru-RU" sz="3400" b="1" dirty="0" err="1" smtClean="0"/>
              <a:t>Мухтарович</a:t>
            </a:r>
            <a:r>
              <a:rPr lang="ru-RU" sz="3400" b="1" dirty="0" smtClean="0"/>
              <a:t> </a:t>
            </a:r>
            <a:r>
              <a:rPr lang="ru-RU" sz="3400" dirty="0" smtClean="0"/>
              <a:t>(р. 31.3.1962, Уфа), математик. Доктор физико-математических наук (2005). Окончил </a:t>
            </a:r>
            <a:r>
              <a:rPr lang="ru-RU" sz="3400" dirty="0" err="1" smtClean="0"/>
              <a:t>БашГУ</a:t>
            </a:r>
            <a:r>
              <a:rPr lang="ru-RU" sz="3400" dirty="0" smtClean="0"/>
              <a:t> (1984). В 1984 — 86 и с 1989 преподаватель БСХИ. С 1993 работает в БГУ, с 2004 заведующий кафедрой математических методов прогнозирования экономики. Научные исследования посвящены решению задач механики деформируемого твёрдого тела, спектральной теории операторов, использованию математических методов в экономике. Им найдены решения задач математической физики, содержащих в краевых условиях производную по временной переменной. Разработанные им методы акустической диагностики параметров закрепления балок, пластин, оболочек по собственным частотам их колебаний применяются в Институте механики. Автор более 100 научных работ.</a:t>
            </a:r>
            <a:endParaRPr lang="ru-RU" sz="3400" dirty="0"/>
          </a:p>
        </p:txBody>
      </p:sp>
      <p:pic>
        <p:nvPicPr>
          <p:cNvPr id="4" name="Рисунок 3" descr="http://test.uimech.org/files/mtt/akhtyamov.jpg"/>
          <p:cNvPicPr/>
          <p:nvPr/>
        </p:nvPicPr>
        <p:blipFill>
          <a:blip r:embed="rId2"/>
          <a:srcRect l="11835" r="7261" b="19033"/>
          <a:stretch>
            <a:fillRect/>
          </a:stretch>
        </p:blipFill>
        <p:spPr bwMode="auto">
          <a:xfrm>
            <a:off x="3571868" y="1214422"/>
            <a:ext cx="1731691" cy="20919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786190"/>
            <a:ext cx="8229600" cy="2500331"/>
          </a:xfrm>
        </p:spPr>
        <p:txBody>
          <a:bodyPr>
            <a:normAutofit fontScale="47500" lnSpcReduction="20000"/>
          </a:bodyPr>
          <a:lstStyle/>
          <a:p>
            <a:pPr algn="just">
              <a:buNone/>
            </a:pPr>
            <a:r>
              <a:rPr lang="ru-RU" dirty="0" smtClean="0"/>
              <a:t>	</a:t>
            </a:r>
            <a:r>
              <a:rPr lang="ru-RU" b="1" dirty="0" smtClean="0"/>
              <a:t>СПИВАК Семён Израилевич </a:t>
            </a:r>
            <a:r>
              <a:rPr lang="ru-RU" dirty="0" smtClean="0"/>
              <a:t>(р.4.2. 1945, Днепропетровск), математик. Доктор физико-математических наук (1985), профессор (1988). Заслуженный деятель науки РБ (1998), почетный работник высшего проф. образования РФ (2008). После окончания Новосибирского университета (1967) работал в Институте катализа СО АН СССР (г. Новосибирск). С 1976 в Уфе: старший научный сотрудник, с 1985 зав. сектором </a:t>
            </a:r>
            <a:r>
              <a:rPr lang="ru-RU" dirty="0" err="1" smtClean="0"/>
              <a:t>НИИнефтехим</a:t>
            </a:r>
            <a:r>
              <a:rPr lang="ru-RU" dirty="0" smtClean="0"/>
              <a:t>, с 1986 заведующий кафедрой математического моделирования </a:t>
            </a:r>
            <a:r>
              <a:rPr lang="ru-RU" dirty="0" err="1" smtClean="0"/>
              <a:t>БашГУ</a:t>
            </a:r>
            <a:r>
              <a:rPr lang="ru-RU" dirty="0" smtClean="0"/>
              <a:t>, одновременно с 1992 заведующий лабораторией ИНК. Научные исследования посвящены математическому моделированию, химической кинетике, термодинамике, финансовой и актуарной математике, оптимизации химических, нефтехимических, ферментативных процессов. Им сформулированы принципы анализа информативности кинетических и термодинамических измерений при решении обратных задач, условия сохранения качества оптимальных режимов химических реакторов при вариации параметров, в общих условиях решена проблема </a:t>
            </a:r>
            <a:r>
              <a:rPr lang="ru-RU" dirty="0" err="1" smtClean="0"/>
              <a:t>неединственности</a:t>
            </a:r>
            <a:r>
              <a:rPr lang="ru-RU" dirty="0" smtClean="0"/>
              <a:t> решения обратных задач кинетики и термодинамики. Автор более 560 научных работ.</a:t>
            </a:r>
          </a:p>
          <a:p>
            <a:pPr algn="just">
              <a:buNone/>
            </a:pPr>
            <a:endParaRPr lang="ru-RU" dirty="0"/>
          </a:p>
        </p:txBody>
      </p:sp>
      <p:pic>
        <p:nvPicPr>
          <p:cNvPr id="4" name="Рисунок 3" descr="https://im0-tub-ru.yandex.net/i?id=acc0b9ec36be8a8af9d8afcb4ee609d7&amp;n=13"/>
          <p:cNvPicPr/>
          <p:nvPr/>
        </p:nvPicPr>
        <p:blipFill>
          <a:blip r:embed="rId2"/>
          <a:srcRect l="10397" r="11171" b="29846"/>
          <a:stretch>
            <a:fillRect/>
          </a:stretch>
        </p:blipFill>
        <p:spPr bwMode="auto">
          <a:xfrm>
            <a:off x="3571868" y="1214422"/>
            <a:ext cx="1891674" cy="218226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Институт экономики, финансов и бизнеса</a:t>
            </a:r>
            <a:endParaRPr lang="ru-RU" sz="2000" dirty="0"/>
          </a:p>
        </p:txBody>
      </p:sp>
      <p:sp>
        <p:nvSpPr>
          <p:cNvPr id="3" name="Содержимое 2"/>
          <p:cNvSpPr>
            <a:spLocks noGrp="1"/>
          </p:cNvSpPr>
          <p:nvPr>
            <p:ph idx="1"/>
          </p:nvPr>
        </p:nvSpPr>
        <p:spPr>
          <a:xfrm>
            <a:off x="428596" y="3929066"/>
            <a:ext cx="8258204" cy="2197097"/>
          </a:xfrm>
        </p:spPr>
        <p:txBody>
          <a:bodyPr>
            <a:normAutofit fontScale="47500" lnSpcReduction="20000"/>
          </a:bodyPr>
          <a:lstStyle/>
          <a:p>
            <a:pPr algn="just">
              <a:buNone/>
            </a:pPr>
            <a:r>
              <a:rPr lang="ru-RU" dirty="0" smtClean="0"/>
              <a:t>	</a:t>
            </a:r>
            <a:r>
              <a:rPr lang="ru-RU" b="1" dirty="0" smtClean="0"/>
              <a:t>БАРЛЫБАЕВ </a:t>
            </a:r>
            <a:r>
              <a:rPr lang="ru-RU" b="1" dirty="0" err="1" smtClean="0"/>
              <a:t>Халиль</a:t>
            </a:r>
            <a:r>
              <a:rPr lang="ru-RU" b="1" dirty="0" smtClean="0"/>
              <a:t> </a:t>
            </a:r>
            <a:r>
              <a:rPr lang="ru-RU" b="1" dirty="0" err="1" smtClean="0"/>
              <a:t>Абубакирович</a:t>
            </a:r>
            <a:r>
              <a:rPr lang="ru-RU" b="1" dirty="0" smtClean="0"/>
              <a:t> </a:t>
            </a:r>
            <a:r>
              <a:rPr lang="ru-RU" dirty="0" smtClean="0"/>
              <a:t>(род. 1944) — российский экономист. Доктор экономических наук (1991), доктор философских наук (2011), профессор </a:t>
            </a:r>
            <a:r>
              <a:rPr lang="ru-RU" dirty="0" err="1" smtClean="0"/>
              <a:t>РАНХиГС</a:t>
            </a:r>
            <a:r>
              <a:rPr lang="ru-RU" dirty="0" smtClean="0"/>
              <a:t> при Президенте Российской Федерации, научный сотрудник Института философии РАН, заслуженный экономист Республики Башкортостан (1993).  В 1972 год — окончил экономический факультет МГУ имени М. В. Ломоносова. В 1976—1989 — преподавал на кафедре политэкономии Башкирского государственного университета (Уфа). В 1995—1999 — проректор по экономике Башкирского государственного университета.</a:t>
            </a:r>
          </a:p>
          <a:p>
            <a:pPr algn="just">
              <a:buNone/>
            </a:pPr>
            <a:r>
              <a:rPr lang="ru-RU" dirty="0" smtClean="0"/>
              <a:t>	В декабре 1999 года был избран депутатом Государственной Думы РФ третьего созыва по </a:t>
            </a:r>
            <a:r>
              <a:rPr lang="ru-RU" dirty="0" err="1" smtClean="0"/>
              <a:t>Сибайскому</a:t>
            </a:r>
            <a:r>
              <a:rPr lang="ru-RU" dirty="0" smtClean="0"/>
              <a:t> избирательному округу 6 Республики Башкортостан, выдвигался избирательным блоком «Отечество - Вся Россия», был членом депутатской группы «Регионы России», заместителем председателя Комитета Государственной Думы по собственности. </a:t>
            </a:r>
          </a:p>
          <a:p>
            <a:pPr>
              <a:buNone/>
            </a:pPr>
            <a:endParaRPr lang="ru-RU" dirty="0" smtClean="0"/>
          </a:p>
          <a:p>
            <a:pPr>
              <a:buNone/>
            </a:pPr>
            <a:endParaRPr lang="ru-RU" dirty="0"/>
          </a:p>
        </p:txBody>
      </p:sp>
      <p:pic>
        <p:nvPicPr>
          <p:cNvPr id="4" name="Рисунок 3" descr="C:\Users\Admin\Desktop\Для сайта библиотеки\Выставка знаменитые ученые 02.2020\экономфак\FC12F972A1C27EF1.png"/>
          <p:cNvPicPr/>
          <p:nvPr/>
        </p:nvPicPr>
        <p:blipFill>
          <a:blip r:embed="rId2" cstate="print"/>
          <a:srcRect l="17812" r="28725" b="-72"/>
          <a:stretch>
            <a:fillRect/>
          </a:stretch>
        </p:blipFill>
        <p:spPr bwMode="auto">
          <a:xfrm>
            <a:off x="3500430" y="1357298"/>
            <a:ext cx="2085972" cy="219775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000504"/>
            <a:ext cx="8229600" cy="2428892"/>
          </a:xfrm>
        </p:spPr>
        <p:txBody>
          <a:bodyPr>
            <a:normAutofit fontScale="32500" lnSpcReduction="20000"/>
          </a:bodyPr>
          <a:lstStyle/>
          <a:p>
            <a:pPr algn="just">
              <a:buNone/>
            </a:pPr>
            <a:r>
              <a:rPr lang="ru-RU" b="1" dirty="0" smtClean="0"/>
              <a:t>	</a:t>
            </a:r>
            <a:r>
              <a:rPr lang="ru-RU" sz="4300" b="1" dirty="0" smtClean="0"/>
              <a:t>МАХМУТОВ </a:t>
            </a:r>
            <a:r>
              <a:rPr lang="ru-RU" sz="4300" b="1" dirty="0" err="1"/>
              <a:t>Анас</a:t>
            </a:r>
            <a:r>
              <a:rPr lang="ru-RU" sz="4300" b="1" dirty="0"/>
              <a:t> </a:t>
            </a:r>
            <a:r>
              <a:rPr lang="ru-RU" sz="4300" b="1" dirty="0" err="1"/>
              <a:t>Хусаинович</a:t>
            </a:r>
            <a:r>
              <a:rPr lang="ru-RU" sz="4300" dirty="0"/>
              <a:t> (р.15.1.1930, д. </a:t>
            </a:r>
            <a:r>
              <a:rPr lang="ru-RU" sz="4300" dirty="0" err="1"/>
              <a:t>Новоусманово</a:t>
            </a:r>
            <a:r>
              <a:rPr lang="ru-RU" sz="4300" dirty="0"/>
              <a:t> Уфимского кантона БАССР (</a:t>
            </a:r>
            <a:r>
              <a:rPr lang="ru-RU" sz="4300" dirty="0" err="1"/>
              <a:t>Чишминский</a:t>
            </a:r>
            <a:r>
              <a:rPr lang="ru-RU" sz="4300" dirty="0"/>
              <a:t> </a:t>
            </a:r>
            <a:r>
              <a:rPr lang="ru-RU" sz="4300" dirty="0" err="1"/>
              <a:t>р‑н</a:t>
            </a:r>
            <a:r>
              <a:rPr lang="ru-RU" sz="4300" dirty="0"/>
              <a:t> РБ)), экономист. Академик АН РБ (1995), доктор  экономических наук (1983), профессор (1984). Заслуженный деятель науки РСФСР (1990) и БАССР (1977), почетный  работник </a:t>
            </a:r>
            <a:r>
              <a:rPr lang="ru-RU" sz="4300" dirty="0" err="1"/>
              <a:t>высш</a:t>
            </a:r>
            <a:r>
              <a:rPr lang="ru-RU" sz="4300" dirty="0"/>
              <a:t>. проф. образования РФ (1999). Окончил БСХИ (1955), Академию общественных наук при ЦК КПСС (Москва, 1966). С 1955 зам. зав. отделом, секретарь Башкирского обл. комитета ВЛКСМ, в 1959–1963 зам. министра культуры БАССР. С 1966 зав. Кафедрой политической экономии БСХИ, с 1967 – заведующий кафедрой политической экономии </a:t>
            </a:r>
            <a:r>
              <a:rPr lang="ru-RU" sz="4300" dirty="0" err="1"/>
              <a:t>БашГУ</a:t>
            </a:r>
            <a:r>
              <a:rPr lang="ru-RU" sz="4300" dirty="0"/>
              <a:t>. В 1992–1998 ректор БАГСУ. Научные исследования посвящены методологии политической экономии, воспроизводству региональной экономики, социальному развитию, формированию рыночных отношений. Автор около 300 научных работ. В 1994–2011 гл. редактор журнала “Экономика и управление: научно-практический журнал”. В 1982–2005 председатель Башкирского республиканского правления Вольного экономического общества России.</a:t>
            </a:r>
          </a:p>
          <a:p>
            <a:pPr algn="just">
              <a:buNone/>
            </a:pPr>
            <a:endParaRPr lang="ru-RU" dirty="0"/>
          </a:p>
        </p:txBody>
      </p:sp>
      <p:pic>
        <p:nvPicPr>
          <p:cNvPr id="4" name="Рисунок 3" descr="C:\Users\Admin\Desktop\Для сайта библиотеки\Выставка знаменитые ученые 02.2020\экономфак\dsc_1082_0.jpg"/>
          <p:cNvPicPr/>
          <p:nvPr/>
        </p:nvPicPr>
        <p:blipFill>
          <a:blip r:embed="rId2" cstate="print"/>
          <a:srcRect l="25311" t="18947" r="44898" b="14737"/>
          <a:stretch>
            <a:fillRect/>
          </a:stretch>
        </p:blipFill>
        <p:spPr bwMode="auto">
          <a:xfrm>
            <a:off x="3714744" y="928670"/>
            <a:ext cx="1754462" cy="241860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Факультет башкирской филологии, востоковедения и журналистики</a:t>
            </a:r>
            <a:endParaRPr lang="ru-RU" sz="2000" b="1" dirty="0">
              <a:solidFill>
                <a:srgbClr val="0070C0"/>
              </a:solidFill>
            </a:endParaRPr>
          </a:p>
        </p:txBody>
      </p:sp>
      <p:sp>
        <p:nvSpPr>
          <p:cNvPr id="3" name="Содержимое 2"/>
          <p:cNvSpPr>
            <a:spLocks noGrp="1"/>
          </p:cNvSpPr>
          <p:nvPr>
            <p:ph idx="1"/>
          </p:nvPr>
        </p:nvSpPr>
        <p:spPr>
          <a:xfrm>
            <a:off x="457200" y="3214686"/>
            <a:ext cx="8229600" cy="2911477"/>
          </a:xfrm>
        </p:spPr>
        <p:txBody>
          <a:bodyPr>
            <a:normAutofit fontScale="77500" lnSpcReduction="20000"/>
          </a:bodyPr>
          <a:lstStyle/>
          <a:p>
            <a:endParaRPr lang="ru-RU" dirty="0"/>
          </a:p>
          <a:p>
            <a:pPr algn="just">
              <a:buNone/>
            </a:pPr>
            <a:r>
              <a:rPr lang="ru-RU" sz="2000" b="1" dirty="0" smtClean="0"/>
              <a:t>	КУНАФИН </a:t>
            </a:r>
            <a:r>
              <a:rPr lang="ru-RU" sz="2000" b="1" dirty="0" err="1"/>
              <a:t>Гиниятулла</a:t>
            </a:r>
            <a:r>
              <a:rPr lang="ru-RU" sz="2000" b="1" dirty="0"/>
              <a:t> </a:t>
            </a:r>
            <a:r>
              <a:rPr lang="ru-RU" sz="2000" b="1" dirty="0" err="1"/>
              <a:t>Сафиуллович</a:t>
            </a:r>
            <a:r>
              <a:rPr lang="ru-RU" sz="2000" dirty="0"/>
              <a:t> (р.22.11.1946, </a:t>
            </a:r>
            <a:r>
              <a:rPr lang="ru-RU" sz="2000" dirty="0" err="1"/>
              <a:t>с.Саитбаба</a:t>
            </a:r>
            <a:r>
              <a:rPr lang="ru-RU" sz="2000" dirty="0"/>
              <a:t> </a:t>
            </a:r>
            <a:r>
              <a:rPr lang="ru-RU" sz="2000" dirty="0" err="1"/>
              <a:t>Гафурийского</a:t>
            </a:r>
            <a:r>
              <a:rPr lang="ru-RU" sz="2000" dirty="0"/>
              <a:t> района БАССР), литературовед. Доктор филологических наук (1998), профессор (1999). Заслуженный работник народного образования РБ (1997), почетный работник высшего профессионального образования РФ (2006). Член Союза писателей (1990). Окончил </a:t>
            </a:r>
            <a:r>
              <a:rPr lang="ru-RU" sz="2000" dirty="0" err="1"/>
              <a:t>БашГУ</a:t>
            </a:r>
            <a:r>
              <a:rPr lang="ru-RU" sz="2000" dirty="0"/>
              <a:t> (1973). С 1976 работает в ИИЯЛ, с 1981 — в </a:t>
            </a:r>
            <a:r>
              <a:rPr lang="ru-RU" sz="2000" dirty="0" err="1"/>
              <a:t>БашГУ</a:t>
            </a:r>
            <a:r>
              <a:rPr lang="ru-RU" sz="2000" dirty="0"/>
              <a:t>: с 1986 заместитель декана филологического факультета, с 1990 декан факультета баш. филологии и журналистики, с 2000 зав. кафедрой башкирской литературы до 20 в. Научные исследования посвящены истории башкирской литературы, изустной литературы. Один из авторов изд. </a:t>
            </a:r>
            <a:r>
              <a:rPr lang="ru-RU" sz="2000" dirty="0" err="1"/>
              <a:t>«Башҡорт әҙәбиәте тарихы</a:t>
            </a:r>
            <a:r>
              <a:rPr lang="ru-RU" sz="2000" dirty="0"/>
              <a:t>» (1990—1996; «История башкирской литературы»). Автор более 300 научных трудов, а также учебников по башкирской литературе и культуре Башкортостана. Лауреат премии им. </a:t>
            </a:r>
            <a:r>
              <a:rPr lang="ru-RU" sz="2000" dirty="0" err="1"/>
              <a:t>Д.Киекбаева</a:t>
            </a:r>
            <a:r>
              <a:rPr lang="ru-RU" sz="2000" dirty="0"/>
              <a:t> (2001)</a:t>
            </a:r>
          </a:p>
          <a:p>
            <a:endParaRPr lang="ru-RU" dirty="0"/>
          </a:p>
        </p:txBody>
      </p:sp>
      <p:pic>
        <p:nvPicPr>
          <p:cNvPr id="4" name="Рисунок 3" descr="C:\Users\Admin\Desktop\Для сайта библиотеки\Выставка знаменитые ученые 02.2020\башфак\Kunafin.jpg"/>
          <p:cNvPicPr/>
          <p:nvPr/>
        </p:nvPicPr>
        <p:blipFill>
          <a:blip r:embed="rId2"/>
          <a:srcRect l="20019" t="9549" r="18425" b="37367"/>
          <a:stretch>
            <a:fillRect/>
          </a:stretch>
        </p:blipFill>
        <p:spPr bwMode="auto">
          <a:xfrm>
            <a:off x="3714744" y="1071546"/>
            <a:ext cx="1804954" cy="23356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214686"/>
            <a:ext cx="8229600" cy="2911477"/>
          </a:xfrm>
        </p:spPr>
        <p:txBody>
          <a:bodyPr>
            <a:normAutofit fontScale="85000" lnSpcReduction="10000"/>
          </a:bodyPr>
          <a:lstStyle/>
          <a:p>
            <a:pPr>
              <a:buNone/>
            </a:pPr>
            <a:r>
              <a:rPr lang="ru-RU" dirty="0"/>
              <a:t/>
            </a:r>
            <a:br>
              <a:rPr lang="ru-RU" dirty="0"/>
            </a:br>
            <a:endParaRPr lang="ru-RU" dirty="0"/>
          </a:p>
          <a:p>
            <a:pPr algn="just">
              <a:buNone/>
            </a:pPr>
            <a:r>
              <a:rPr lang="ru-RU" sz="1900" b="1" dirty="0" smtClean="0"/>
              <a:t>        КИЛЬМУХАМЕТОВ </a:t>
            </a:r>
            <a:r>
              <a:rPr lang="ru-RU" sz="1900" b="1" dirty="0" err="1"/>
              <a:t>Тимергали</a:t>
            </a:r>
            <a:r>
              <a:rPr lang="ru-RU" sz="1900" b="1" dirty="0"/>
              <a:t> </a:t>
            </a:r>
            <a:r>
              <a:rPr lang="ru-RU" sz="1900" b="1" dirty="0" err="1"/>
              <a:t>Абдулгалимович</a:t>
            </a:r>
            <a:r>
              <a:rPr lang="ru-RU" sz="1900" dirty="0"/>
              <a:t> (р. 19.12.1941, ст.Серово Узбекской ССР), литературовед, писатель. Доктор филологических наук (1992), профессор (1994). Заслуженный деятель науки РБ (1997), почетный работник высшего профессионального образования РФ (2001). Член Союза писателей (1973). Окончил </a:t>
            </a:r>
            <a:r>
              <a:rPr lang="ru-RU" sz="1900" dirty="0" err="1"/>
              <a:t>БашГУ</a:t>
            </a:r>
            <a:r>
              <a:rPr lang="ru-RU" sz="1900" dirty="0"/>
              <a:t> (1967), с 1970 работает там же (с 1992 заведующий кафедрой журналистики). Научная деятельность посвящена исследованиям поэтики башкирской драматургии, методологии литературной критики. Один из авторов изд. </a:t>
            </a:r>
            <a:r>
              <a:rPr lang="ru-RU" sz="1900" dirty="0" err="1"/>
              <a:t>«Башҡорт әҙәбиәте тарихы</a:t>
            </a:r>
            <a:r>
              <a:rPr lang="ru-RU" sz="1900" dirty="0"/>
              <a:t>» (1990-96; «История башкирской литературы»); автор более 100 научных трудов. Лауреат премии им. М.Уметбаева (2005).</a:t>
            </a:r>
          </a:p>
          <a:p>
            <a:endParaRPr lang="ru-RU" dirty="0"/>
          </a:p>
        </p:txBody>
      </p:sp>
      <p:pic>
        <p:nvPicPr>
          <p:cNvPr id="4" name="Рисунок 3" descr="C:\Users\Admin\Desktop\Для сайта библиотеки\Выставка знаменитые ученые 02.2020\башфак\кильмухаметов.jpg"/>
          <p:cNvPicPr/>
          <p:nvPr/>
        </p:nvPicPr>
        <p:blipFill>
          <a:blip r:embed="rId2"/>
          <a:srcRect l="5022" r="2549" b="18328"/>
          <a:stretch>
            <a:fillRect/>
          </a:stretch>
        </p:blipFill>
        <p:spPr bwMode="auto">
          <a:xfrm>
            <a:off x="3643306" y="857232"/>
            <a:ext cx="1795354" cy="23857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00438"/>
            <a:ext cx="8229600" cy="2857519"/>
          </a:xfrm>
        </p:spPr>
        <p:txBody>
          <a:bodyPr>
            <a:normAutofit fontScale="55000" lnSpcReduction="20000"/>
          </a:bodyPr>
          <a:lstStyle/>
          <a:p>
            <a:pPr algn="just">
              <a:buNone/>
            </a:pPr>
            <a:r>
              <a:rPr lang="ru-RU" sz="1600" b="1" dirty="0" smtClean="0"/>
              <a:t>	</a:t>
            </a:r>
            <a:r>
              <a:rPr lang="ru-RU" sz="2900" b="1" dirty="0" smtClean="0"/>
              <a:t>ПОВАРИСОВ </a:t>
            </a:r>
            <a:r>
              <a:rPr lang="ru-RU" sz="2900" b="1" dirty="0" err="1" smtClean="0"/>
              <a:t>Суфиян</a:t>
            </a:r>
            <a:r>
              <a:rPr lang="ru-RU" sz="2900" b="1" dirty="0" smtClean="0"/>
              <a:t> </a:t>
            </a:r>
            <a:r>
              <a:rPr lang="ru-RU" sz="2900" b="1" dirty="0" err="1" smtClean="0"/>
              <a:t>Шамсутдинович</a:t>
            </a:r>
            <a:r>
              <a:rPr lang="ru-RU" sz="2900" b="1" dirty="0" smtClean="0"/>
              <a:t> </a:t>
            </a:r>
            <a:r>
              <a:rPr lang="ru-RU" sz="2900" dirty="0" smtClean="0"/>
              <a:t>(29.08.1924, с. </a:t>
            </a:r>
            <a:r>
              <a:rPr lang="ru-RU" sz="2900" dirty="0" err="1" smtClean="0"/>
              <a:t>Тупеево</a:t>
            </a:r>
            <a:r>
              <a:rPr lang="ru-RU" sz="2900" dirty="0" smtClean="0"/>
              <a:t> </a:t>
            </a:r>
            <a:r>
              <a:rPr lang="ru-RU" sz="2900" dirty="0" err="1" smtClean="0"/>
              <a:t>Илишевского</a:t>
            </a:r>
            <a:r>
              <a:rPr lang="ru-RU" sz="2900" dirty="0" smtClean="0"/>
              <a:t> района БАССР. — 2 июля 2016) — советский и российский татарский писатель, доктор филологических наук, профессор, народный писатель Башкортостана (2011). Заслуженный деятель науки Республики Башкортостан (1992) и Республики Татарстан (2004), Почётный работник высшего образования России (1997).</a:t>
            </a:r>
          </a:p>
          <a:p>
            <a:pPr algn="just">
              <a:buNone/>
            </a:pPr>
            <a:r>
              <a:rPr lang="ru-RU" sz="2900" dirty="0" smtClean="0"/>
              <a:t>	Участник Великой Отечественной войны.</a:t>
            </a:r>
          </a:p>
          <a:p>
            <a:pPr algn="just">
              <a:buNone/>
            </a:pPr>
            <a:r>
              <a:rPr lang="ru-RU" sz="2900" dirty="0" smtClean="0"/>
              <a:t>	В 1951 году поступил на историко-филологический факультет Казанского государственного педагогического института. </a:t>
            </a:r>
          </a:p>
          <a:p>
            <a:pPr algn="just">
              <a:buNone/>
            </a:pPr>
            <a:r>
              <a:rPr lang="ru-RU" sz="2900" dirty="0" smtClean="0"/>
              <a:t>	После окончания института, в 1955—1958 годах работал директором </a:t>
            </a:r>
            <a:r>
              <a:rPr lang="ru-RU" sz="2900" dirty="0" err="1" smtClean="0"/>
              <a:t>Барсуковской</a:t>
            </a:r>
            <a:r>
              <a:rPr lang="ru-RU" sz="2900" dirty="0" smtClean="0"/>
              <a:t> школы </a:t>
            </a:r>
            <a:r>
              <a:rPr lang="ru-RU" sz="2900" dirty="0" err="1" smtClean="0"/>
              <a:t>Актанышского</a:t>
            </a:r>
            <a:r>
              <a:rPr lang="ru-RU" sz="2900" dirty="0" smtClean="0"/>
              <a:t> района Татарстана. С 1958 года работал сотрудником татарской газеты Кызыл тан, а с 1960 года — в Башкирском государственном университете, где занимался проблемами лингвистики. </a:t>
            </a:r>
          </a:p>
          <a:p>
            <a:pPr algn="just">
              <a:buNone/>
            </a:pPr>
            <a:r>
              <a:rPr lang="ru-RU" sz="2900" dirty="0" smtClean="0"/>
              <a:t>	Член Союза писателей Башкортостана, член Союза писателей России.</a:t>
            </a:r>
            <a:endParaRPr lang="ru-RU" sz="2900" dirty="0"/>
          </a:p>
        </p:txBody>
      </p:sp>
      <p:pic>
        <p:nvPicPr>
          <p:cNvPr id="4" name="Рисунок 3" descr="C:\Users\Admin\Desktop\Для сайта библиотеки\Выставка знаменитые ученые 02.2020\башфак\поварисов.jpg"/>
          <p:cNvPicPr/>
          <p:nvPr/>
        </p:nvPicPr>
        <p:blipFill>
          <a:blip r:embed="rId2"/>
          <a:srcRect b="15832"/>
          <a:stretch>
            <a:fillRect/>
          </a:stretch>
        </p:blipFill>
        <p:spPr bwMode="auto">
          <a:xfrm>
            <a:off x="3571868" y="571480"/>
            <a:ext cx="1972019" cy="246793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Институт истории и государственного управления</a:t>
            </a:r>
            <a:endParaRPr lang="ru-RU" sz="2000" dirty="0"/>
          </a:p>
        </p:txBody>
      </p:sp>
      <p:sp>
        <p:nvSpPr>
          <p:cNvPr id="3" name="Содержимое 2"/>
          <p:cNvSpPr>
            <a:spLocks noGrp="1"/>
          </p:cNvSpPr>
          <p:nvPr>
            <p:ph idx="1"/>
          </p:nvPr>
        </p:nvSpPr>
        <p:spPr>
          <a:xfrm>
            <a:off x="428596" y="3500438"/>
            <a:ext cx="8229600" cy="2786082"/>
          </a:xfrm>
        </p:spPr>
        <p:txBody>
          <a:bodyPr>
            <a:normAutofit fontScale="25000" lnSpcReduction="20000"/>
          </a:bodyPr>
          <a:lstStyle/>
          <a:p>
            <a:pPr algn="just">
              <a:buNone/>
            </a:pPr>
            <a:r>
              <a:rPr lang="ru-RU" sz="5600" dirty="0"/>
              <a:t>	</a:t>
            </a:r>
            <a:r>
              <a:rPr lang="ru-RU" sz="5600" b="1" dirty="0" smtClean="0"/>
              <a:t>АКМАНОВ </a:t>
            </a:r>
            <a:r>
              <a:rPr lang="ru-RU" sz="5600" b="1" dirty="0" err="1" smtClean="0"/>
              <a:t>Ирек</a:t>
            </a:r>
            <a:r>
              <a:rPr lang="ru-RU" sz="5600" b="1" dirty="0" smtClean="0"/>
              <a:t> </a:t>
            </a:r>
            <a:r>
              <a:rPr lang="ru-RU" sz="5600" b="1" dirty="0" err="1" smtClean="0"/>
              <a:t>Гайсеевич</a:t>
            </a:r>
            <a:r>
              <a:rPr lang="ru-RU" sz="5600" b="1" dirty="0" smtClean="0"/>
              <a:t> </a:t>
            </a:r>
            <a:r>
              <a:rPr lang="ru-RU" sz="5600" dirty="0" smtClean="0"/>
              <a:t>(р. 19.08.1933 г. в деревне </a:t>
            </a:r>
            <a:r>
              <a:rPr lang="ru-RU" sz="5600" dirty="0" err="1" smtClean="0"/>
              <a:t>Рыскулово</a:t>
            </a:r>
            <a:r>
              <a:rPr lang="ru-RU" sz="5600" dirty="0" smtClean="0"/>
              <a:t> </a:t>
            </a:r>
            <a:r>
              <a:rPr lang="ru-RU" sz="5600" dirty="0" err="1" smtClean="0"/>
              <a:t>Зианчуринского</a:t>
            </a:r>
            <a:r>
              <a:rPr lang="ru-RU" sz="5600" dirty="0" smtClean="0"/>
              <a:t> района Башкирской АССР) —историк.</a:t>
            </a:r>
          </a:p>
          <a:p>
            <a:pPr algn="just">
              <a:buNone/>
            </a:pPr>
            <a:r>
              <a:rPr lang="ru-RU" sz="5600" dirty="0" smtClean="0"/>
              <a:t>	Доктор исторических наук (1981), профессор (1985).</a:t>
            </a:r>
          </a:p>
          <a:p>
            <a:pPr algn="just">
              <a:buNone/>
            </a:pPr>
            <a:r>
              <a:rPr lang="ru-RU" sz="5600" dirty="0" smtClean="0"/>
              <a:t>	В 1957 году окончил исторический факультет Московского государственного университета им. М. В. Ломоносова. </a:t>
            </a:r>
          </a:p>
          <a:p>
            <a:pPr algn="just">
              <a:buNone/>
            </a:pPr>
            <a:r>
              <a:rPr lang="ru-RU" sz="5600" dirty="0" smtClean="0"/>
              <a:t>	С 1957 года является сотрудником кафедры истории СССР (ныне Отечественной истории) </a:t>
            </a:r>
            <a:r>
              <a:rPr lang="ru-RU" sz="5600" dirty="0" err="1" smtClean="0"/>
              <a:t>БашГУ</a:t>
            </a:r>
            <a:r>
              <a:rPr lang="ru-RU" sz="5600" dirty="0" smtClean="0"/>
              <a:t>. С 1962 года — преподаватель, а с 1982 года по 2005 год —  заведующий данной кафедры. </a:t>
            </a:r>
          </a:p>
          <a:p>
            <a:pPr algn="just">
              <a:buNone/>
            </a:pPr>
            <a:r>
              <a:rPr lang="ru-RU" sz="5600" dirty="0" smtClean="0"/>
              <a:t>	В 1981—1986 гг. занимал пост декана исторического факультета </a:t>
            </a:r>
            <a:r>
              <a:rPr lang="ru-RU" sz="5600" dirty="0" err="1" smtClean="0"/>
              <a:t>БашГУ</a:t>
            </a:r>
            <a:r>
              <a:rPr lang="ru-RU" sz="5600" dirty="0" smtClean="0"/>
              <a:t>. </a:t>
            </a:r>
          </a:p>
          <a:p>
            <a:pPr algn="just">
              <a:buNone/>
            </a:pPr>
            <a:r>
              <a:rPr lang="ru-RU" sz="5600" dirty="0" smtClean="0"/>
              <a:t>	Являлся академиком Международной Академии ТЮРКСОЙ и Российской Гуманитарной академии</a:t>
            </a:r>
          </a:p>
          <a:p>
            <a:pPr algn="just">
              <a:buNone/>
            </a:pPr>
            <a:r>
              <a:rPr lang="ru-RU" sz="5600" dirty="0" smtClean="0"/>
              <a:t>	Основное направление научных исследований — история социально-экономического развития и башкирских восстаний в XVII—XVIII вв. Автор свыше 250 научных работ и 10 монографий, соавтор и ответственный редактор учебников по истории Башкортостана для средних школ и вузов.</a:t>
            </a:r>
          </a:p>
          <a:p>
            <a:pPr>
              <a:buNone/>
            </a:pPr>
            <a:endParaRPr lang="ru-RU" dirty="0"/>
          </a:p>
        </p:txBody>
      </p:sp>
      <p:pic>
        <p:nvPicPr>
          <p:cNvPr id="4" name="Рисунок 3" descr="C:\Users\Admin\Desktop\Для сайта библиотеки\Выставка знаменитые ученые 02.2020\истфак\akmanov.jpg"/>
          <p:cNvPicPr/>
          <p:nvPr/>
        </p:nvPicPr>
        <p:blipFill>
          <a:blip r:embed="rId2" cstate="print"/>
          <a:srcRect/>
          <a:stretch>
            <a:fillRect/>
          </a:stretch>
        </p:blipFill>
        <p:spPr bwMode="auto">
          <a:xfrm>
            <a:off x="3643306" y="1214422"/>
            <a:ext cx="1721913" cy="207170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286124"/>
            <a:ext cx="8229600" cy="2840039"/>
          </a:xfrm>
        </p:spPr>
        <p:txBody>
          <a:bodyPr>
            <a:normAutofit/>
          </a:bodyPr>
          <a:lstStyle/>
          <a:p>
            <a:pPr algn="just">
              <a:buNone/>
            </a:pPr>
            <a:r>
              <a:rPr lang="ru-RU" dirty="0" smtClean="0"/>
              <a:t>	</a:t>
            </a:r>
            <a:r>
              <a:rPr lang="ru-RU" sz="1600" b="1" dirty="0" smtClean="0"/>
              <a:t>КУЛБАХТИН </a:t>
            </a:r>
            <a:r>
              <a:rPr lang="ru-RU" sz="1600" b="1" dirty="0" err="1" smtClean="0"/>
              <a:t>Назир</a:t>
            </a:r>
            <a:r>
              <a:rPr lang="ru-RU" sz="1600" b="1" dirty="0" smtClean="0"/>
              <a:t> </a:t>
            </a:r>
            <a:r>
              <a:rPr lang="ru-RU" sz="1600" b="1" dirty="0" err="1" smtClean="0"/>
              <a:t>Мурзабаевич</a:t>
            </a:r>
            <a:r>
              <a:rPr lang="ru-RU" sz="1600" b="1" dirty="0" smtClean="0"/>
              <a:t> </a:t>
            </a:r>
            <a:r>
              <a:rPr lang="ru-RU" sz="1600" dirty="0" smtClean="0"/>
              <a:t>(р.17.09.1941, </a:t>
            </a:r>
            <a:r>
              <a:rPr lang="ru-RU" sz="1600" dirty="0" err="1" smtClean="0"/>
              <a:t>д.Шарипкулово</a:t>
            </a:r>
            <a:r>
              <a:rPr lang="ru-RU" sz="1600" dirty="0" smtClean="0"/>
              <a:t> </a:t>
            </a:r>
            <a:r>
              <a:rPr lang="ru-RU" sz="1600" dirty="0" err="1" smtClean="0"/>
              <a:t>Кармаскалинского</a:t>
            </a:r>
            <a:r>
              <a:rPr lang="ru-RU" sz="1600" dirty="0" smtClean="0"/>
              <a:t> р-на БАССР), историк. Доктор исторических наук (1997), профессор (1998). Заслуженный деятель науки РБ (2001). После окончания БГУ (1971) и с 1979 работал там же, с 2000 заведующий кафедрой археологии, древней и средневековой истории. В 1972—76 директор </a:t>
            </a:r>
            <a:r>
              <a:rPr lang="ru-RU" sz="1600" dirty="0" err="1" smtClean="0"/>
              <a:t>Шаймуратовской</a:t>
            </a:r>
            <a:r>
              <a:rPr lang="ru-RU" sz="1600" dirty="0" smtClean="0"/>
              <a:t> средней школы </a:t>
            </a:r>
            <a:r>
              <a:rPr lang="ru-RU" sz="1600" dirty="0" err="1" smtClean="0"/>
              <a:t>Кармаскалинского</a:t>
            </a:r>
            <a:r>
              <a:rPr lang="ru-RU" sz="1600" dirty="0" smtClean="0"/>
              <a:t> района. Научные исследования посвящены развитию горнозаводской промышленности Башкортостана в 18 в., участию народов края в работе Уложенной комиссии 1767—69, Крестьянской войне 1773—75. Автор более 200 научных работ.</a:t>
            </a:r>
            <a:endParaRPr lang="ru-RU" sz="1600" dirty="0"/>
          </a:p>
        </p:txBody>
      </p:sp>
      <p:pic>
        <p:nvPicPr>
          <p:cNvPr id="4" name="Рисунок 3" descr="C:\Users\Admin\Desktop\Для сайта библиотеки\Выставка знаменитые ученые 02.2020\истфак\news_sept19_1.jpg"/>
          <p:cNvPicPr/>
          <p:nvPr/>
        </p:nvPicPr>
        <p:blipFill>
          <a:blip r:embed="rId2"/>
          <a:srcRect r="3532" b="9783"/>
          <a:stretch>
            <a:fillRect/>
          </a:stretch>
        </p:blipFill>
        <p:spPr bwMode="auto">
          <a:xfrm>
            <a:off x="3714744" y="857232"/>
            <a:ext cx="1651988" cy="219028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214686"/>
            <a:ext cx="8229600" cy="2911477"/>
          </a:xfrm>
        </p:spPr>
        <p:txBody>
          <a:bodyPr>
            <a:normAutofit/>
          </a:bodyPr>
          <a:lstStyle/>
          <a:p>
            <a:pPr algn="just">
              <a:buNone/>
            </a:pPr>
            <a:r>
              <a:rPr lang="ru-RU" dirty="0" smtClean="0"/>
              <a:t>	</a:t>
            </a:r>
            <a:r>
              <a:rPr lang="ru-RU" sz="1900" b="1" dirty="0" smtClean="0"/>
              <a:t>ШАЙХИСЛАМОВ </a:t>
            </a:r>
            <a:r>
              <a:rPr lang="ru-RU" sz="1900" b="1" dirty="0" err="1" smtClean="0"/>
              <a:t>Рашит</a:t>
            </a:r>
            <a:r>
              <a:rPr lang="ru-RU" sz="1900" b="1" dirty="0" smtClean="0"/>
              <a:t> </a:t>
            </a:r>
            <a:r>
              <a:rPr lang="ru-RU" sz="1900" b="1" dirty="0" err="1" smtClean="0"/>
              <a:t>Бадретдинович</a:t>
            </a:r>
            <a:r>
              <a:rPr lang="ru-RU" sz="1900" b="1" dirty="0" smtClean="0"/>
              <a:t> </a:t>
            </a:r>
            <a:r>
              <a:rPr lang="ru-RU" sz="1900" dirty="0" smtClean="0"/>
              <a:t>(р.5.10.1959, </a:t>
            </a:r>
            <a:r>
              <a:rPr lang="ru-RU" sz="1900" dirty="0" err="1" smtClean="0"/>
              <a:t>с.Аркаулово</a:t>
            </a:r>
            <a:r>
              <a:rPr lang="ru-RU" sz="1900" dirty="0" smtClean="0"/>
              <a:t> </a:t>
            </a:r>
            <a:r>
              <a:rPr lang="ru-RU" sz="1900" dirty="0" err="1" smtClean="0"/>
              <a:t>Салаватского</a:t>
            </a:r>
            <a:r>
              <a:rPr lang="ru-RU" sz="1900" dirty="0" smtClean="0"/>
              <a:t> района БАССР), историк. Доктор исторических наук (2007). Отличник образования РБ (2009). После окончания </a:t>
            </a:r>
            <a:r>
              <a:rPr lang="ru-RU" sz="1900" dirty="0" err="1" smtClean="0"/>
              <a:t>БашГУ</a:t>
            </a:r>
            <a:r>
              <a:rPr lang="ru-RU" sz="1900" dirty="0" smtClean="0"/>
              <a:t> (1986) работал в ЛГУ, в 1991-95 и с 1999 — в </a:t>
            </a:r>
            <a:r>
              <a:rPr lang="ru-RU" sz="1900" dirty="0" err="1" smtClean="0"/>
              <a:t>БашГУ</a:t>
            </a:r>
            <a:r>
              <a:rPr lang="ru-RU" sz="1900" dirty="0" smtClean="0"/>
              <a:t>, одновременно в 2000-03 руководитель, зам. руководителя территориального органа Министерства по делам федерации, национальной и миграционной политики РФ в РБ. Научные исследования посвящены социально-экономическим проблемам и истории крестьянства в России 2-й пол. 18 - 1-й пол. 19 вв. Автор более 50 научных трудов.</a:t>
            </a:r>
            <a:endParaRPr lang="ru-RU" sz="1900" dirty="0"/>
          </a:p>
        </p:txBody>
      </p:sp>
      <p:pic>
        <p:nvPicPr>
          <p:cNvPr id="4" name="Рисунок 3" descr="C:\Users\Admin\Desktop\Для сайта библиотеки\Выставка знаменитые ученые 02.2020\истфак\шайхисламов.jpg"/>
          <p:cNvPicPr/>
          <p:nvPr/>
        </p:nvPicPr>
        <p:blipFill>
          <a:blip r:embed="rId2" cstate="print"/>
          <a:srcRect r="3193" b="25079"/>
          <a:stretch>
            <a:fillRect/>
          </a:stretch>
        </p:blipFill>
        <p:spPr bwMode="auto">
          <a:xfrm>
            <a:off x="3357554" y="857232"/>
            <a:ext cx="2204841" cy="233532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57628"/>
            <a:ext cx="8229600" cy="2268535"/>
          </a:xfrm>
        </p:spPr>
        <p:txBody>
          <a:bodyPr/>
          <a:lstStyle/>
          <a:p>
            <a:pPr algn="just">
              <a:buNone/>
            </a:pPr>
            <a:r>
              <a:rPr lang="ru-RU" sz="1600" b="1" dirty="0" smtClean="0"/>
              <a:t>	ХАЗИЕВ </a:t>
            </a:r>
            <a:r>
              <a:rPr lang="ru-RU" sz="1600" b="1" dirty="0"/>
              <a:t>Рустэм </a:t>
            </a:r>
            <a:r>
              <a:rPr lang="ru-RU" sz="1600" b="1" dirty="0" err="1"/>
              <a:t>Асхатович</a:t>
            </a:r>
            <a:r>
              <a:rPr lang="ru-RU" sz="1600" dirty="0"/>
              <a:t> (р. 01.02. 1960, Уфа), историк. Доктор исторических наук (2005), профессор (2010). После окончания </a:t>
            </a:r>
            <a:r>
              <a:rPr lang="ru-RU" sz="1600" dirty="0" err="1"/>
              <a:t>БашГУ</a:t>
            </a:r>
            <a:r>
              <a:rPr lang="ru-RU" sz="1600" dirty="0"/>
              <a:t> (1983) преподаёт там же.</a:t>
            </a:r>
          </a:p>
          <a:p>
            <a:pPr algn="just">
              <a:buNone/>
            </a:pPr>
            <a:r>
              <a:rPr lang="ru-RU" sz="1600" dirty="0" smtClean="0"/>
              <a:t>	Научные </a:t>
            </a:r>
            <a:r>
              <a:rPr lang="ru-RU" sz="1600" dirty="0"/>
              <a:t>исследования посвящены политической и экономической истории Урала 1-й пол. ХХ в.</a:t>
            </a:r>
          </a:p>
          <a:p>
            <a:pPr algn="just">
              <a:buNone/>
            </a:pPr>
            <a:r>
              <a:rPr lang="ru-RU" sz="1600" dirty="0" smtClean="0"/>
              <a:t>	Автор </a:t>
            </a:r>
            <a:r>
              <a:rPr lang="ru-RU" sz="1600" dirty="0"/>
              <a:t>более 90 научных трудов.</a:t>
            </a:r>
          </a:p>
          <a:p>
            <a:pPr>
              <a:buNone/>
            </a:pPr>
            <a:endParaRPr lang="ru-RU" dirty="0"/>
          </a:p>
        </p:txBody>
      </p:sp>
      <p:pic>
        <p:nvPicPr>
          <p:cNvPr id="4" name="Рисунок 3" descr="C:\Users\Admin\Desktop\Для сайта библиотеки\Выставка знаменитые ученые 02.2020\истфак\haziev_r.a..jpg"/>
          <p:cNvPicPr/>
          <p:nvPr/>
        </p:nvPicPr>
        <p:blipFill>
          <a:blip r:embed="rId2" cstate="print"/>
          <a:srcRect l="12562" t="14706" r="7021" b="19725"/>
          <a:stretch>
            <a:fillRect/>
          </a:stretch>
        </p:blipFill>
        <p:spPr bwMode="auto">
          <a:xfrm>
            <a:off x="3286116" y="785794"/>
            <a:ext cx="2275503" cy="259792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876"/>
            <a:ext cx="8229600" cy="2500330"/>
          </a:xfrm>
        </p:spPr>
        <p:txBody>
          <a:bodyPr>
            <a:normAutofit fontScale="70000" lnSpcReduction="20000"/>
          </a:bodyPr>
          <a:lstStyle/>
          <a:p>
            <a:pPr algn="just">
              <a:buNone/>
            </a:pPr>
            <a:r>
              <a:rPr lang="ru-RU" dirty="0" smtClean="0"/>
              <a:t>	</a:t>
            </a:r>
            <a:r>
              <a:rPr lang="ru-RU" sz="2300" b="1" dirty="0" smtClean="0"/>
              <a:t>ЗАКИРЬЯНОВ </a:t>
            </a:r>
            <a:r>
              <a:rPr lang="ru-RU" sz="2300" b="1" dirty="0" err="1" smtClean="0"/>
              <a:t>Кабир</a:t>
            </a:r>
            <a:r>
              <a:rPr lang="ru-RU" sz="2300" b="1" dirty="0" smtClean="0"/>
              <a:t> </a:t>
            </a:r>
            <a:r>
              <a:rPr lang="ru-RU" sz="2300" b="1" dirty="0" err="1" smtClean="0"/>
              <a:t>Закирьянович</a:t>
            </a:r>
            <a:r>
              <a:rPr lang="ru-RU" sz="2300" b="1" dirty="0" smtClean="0"/>
              <a:t> </a:t>
            </a:r>
            <a:r>
              <a:rPr lang="ru-RU" sz="2300" dirty="0" smtClean="0"/>
              <a:t>(р.10.4.1931, с. </a:t>
            </a:r>
            <a:r>
              <a:rPr lang="ru-RU" sz="2300" dirty="0" err="1" smtClean="0"/>
              <a:t>Еланлино</a:t>
            </a:r>
            <a:r>
              <a:rPr lang="ru-RU" sz="2300" dirty="0" smtClean="0"/>
              <a:t> </a:t>
            </a:r>
            <a:r>
              <a:rPr lang="ru-RU" sz="2300" dirty="0" err="1" smtClean="0"/>
              <a:t>Верхне-Кигинского</a:t>
            </a:r>
            <a:r>
              <a:rPr lang="ru-RU" sz="2300" dirty="0" smtClean="0"/>
              <a:t> района Башкирской АССР) — советский и российский языковед, педагог-методист. Доктор педагогических наук (1979), профессор (1981), Заслуженный работник высшей школы Российской Федерации (2007), заслуженный деятель науки Башкирской АССР (1981), почётный работник высшего образования РФ (1997), отличник высшей школы СССР (1977), отличник народного просвещения РСФСР (1973), отличник образования Республики Башкортостан (1994). Заведующий кафедрой БГУ (1980—1996)  Автор около 750 научных и учебно-методических работ. Председатель секции «Русский язык и литература в межнациональной коммуникации» Совета по филологии УМО.</a:t>
            </a:r>
            <a:endParaRPr lang="ru-RU" sz="2300" dirty="0"/>
          </a:p>
        </p:txBody>
      </p:sp>
      <p:pic>
        <p:nvPicPr>
          <p:cNvPr id="4" name="Рисунок 3" descr="C:\Users\Admin\Desktop\Для сайта библиотеки\Выставка знаменитые ученые 02.2020\филфак\zakiryanov_ejw_350.jpg"/>
          <p:cNvPicPr/>
          <p:nvPr/>
        </p:nvPicPr>
        <p:blipFill>
          <a:blip r:embed="rId2"/>
          <a:srcRect/>
          <a:stretch>
            <a:fillRect/>
          </a:stretch>
        </p:blipFill>
        <p:spPr bwMode="auto">
          <a:xfrm>
            <a:off x="3571868" y="642918"/>
            <a:ext cx="1762129" cy="249894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39</Words>
  <Application>Microsoft Office PowerPoint</Application>
  <PresentationFormat>Экран (4:3)</PresentationFormat>
  <Paragraphs>42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ЗНАМЕНИТЫЕ УЧЕНЫЕ БАШКИРСКОГО ГОСУДАРСТВЕННОГО УНИВЕРСИТЕТА</vt:lpstr>
      <vt:lpstr>Факультет башкирской филологии, востоковедения и журналистики</vt:lpstr>
      <vt:lpstr>Слайд 3</vt:lpstr>
      <vt:lpstr>Слайд 4</vt:lpstr>
      <vt:lpstr>Институт истории и государственного управления</vt:lpstr>
      <vt:lpstr>Слайд 6</vt:lpstr>
      <vt:lpstr>Слайд 7</vt:lpstr>
      <vt:lpstr>Слайд 8</vt:lpstr>
      <vt:lpstr>Слайд 9</vt:lpstr>
      <vt:lpstr>Слайд 10</vt:lpstr>
      <vt:lpstr>Слайд 11</vt:lpstr>
      <vt:lpstr>Факультет математики и информационных технологий</vt:lpstr>
      <vt:lpstr>Слайд 13</vt:lpstr>
      <vt:lpstr>Институт экономики, финансов и бизнеса</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ЗНАМЕНИТЫЕ УЧЕНЫЕ БАШКИРСКОГО ГОСУДАРСТВЕННОГО УНИВЕРСИТЕТА</dc:title>
  <dc:creator>Admin</dc:creator>
  <cp:lastModifiedBy>Admin</cp:lastModifiedBy>
  <cp:revision>6</cp:revision>
  <dcterms:created xsi:type="dcterms:W3CDTF">2020-02-19T06:59:50Z</dcterms:created>
  <dcterms:modified xsi:type="dcterms:W3CDTF">2020-02-19T07:31:03Z</dcterms:modified>
</cp:coreProperties>
</file>